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7" r:id="rId1"/>
  </p:sldMasterIdLst>
  <p:sldIdLst>
    <p:sldId id="256" r:id="rId2"/>
    <p:sldId id="258" r:id="rId3"/>
    <p:sldId id="259" r:id="rId4"/>
    <p:sldId id="260" r:id="rId5"/>
    <p:sldId id="261" r:id="rId6"/>
    <p:sldId id="262" r:id="rId7"/>
    <p:sldId id="263" r:id="rId8"/>
    <p:sldId id="264" r:id="rId9"/>
    <p:sldId id="266" r:id="rId10"/>
    <p:sldId id="267" r:id="rId11"/>
    <p:sldId id="265" r:id="rId12"/>
    <p:sldId id="268" r:id="rId13"/>
    <p:sldId id="273"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6" d="100"/>
          <a:sy n="86" d="100"/>
        </p:scale>
        <p:origin x="5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2ED7F61-71C5-405A-954A-5BC6A3AA5889}" type="datetimeFigureOut">
              <a:rPr lang="es-MX" smtClean="0"/>
              <a:t>03/03/2023</a:t>
            </a:fld>
            <a:endParaRPr lang="es-MX"/>
          </a:p>
        </p:txBody>
      </p:sp>
      <p:sp>
        <p:nvSpPr>
          <p:cNvPr id="5" name="Footer Placeholder 4"/>
          <p:cNvSpPr>
            <a:spLocks noGrp="1"/>
          </p:cNvSpPr>
          <p:nvPr>
            <p:ph type="ftr" sz="quarter" idx="11"/>
          </p:nvPr>
        </p:nvSpPr>
        <p:spPr>
          <a:xfrm>
            <a:off x="2416500" y="329307"/>
            <a:ext cx="4973915" cy="309201"/>
          </a:xfrm>
        </p:spPr>
        <p:txBody>
          <a:bodyPr/>
          <a:lstStyle/>
          <a:p>
            <a:endParaRPr lang="es-MX"/>
          </a:p>
        </p:txBody>
      </p:sp>
      <p:sp>
        <p:nvSpPr>
          <p:cNvPr id="6" name="Slide Number Placeholder 5"/>
          <p:cNvSpPr>
            <a:spLocks noGrp="1"/>
          </p:cNvSpPr>
          <p:nvPr>
            <p:ph type="sldNum" sz="quarter" idx="12"/>
          </p:nvPr>
        </p:nvSpPr>
        <p:spPr>
          <a:xfrm>
            <a:off x="1437664" y="798973"/>
            <a:ext cx="811019" cy="503578"/>
          </a:xfrm>
        </p:spPr>
        <p:txBody>
          <a:bodyPr/>
          <a:lstStyle/>
          <a:p>
            <a:fld id="{073D95B6-D0F2-4F8F-AC9E-7114FF86AF51}" type="slidenum">
              <a:rPr lang="es-MX" smtClean="0"/>
              <a:t>‹Nº›</a:t>
            </a:fld>
            <a:endParaRPr lang="es-MX"/>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984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2ED7F61-71C5-405A-954A-5BC6A3AA5889}" type="datetimeFigureOut">
              <a:rPr lang="es-MX" smtClean="0"/>
              <a:t>03/03/2023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73D95B6-D0F2-4F8F-AC9E-7114FF86AF51}" type="slidenum">
              <a:rPr lang="es-MX" smtClean="0"/>
              <a:t>‹Nº›</a:t>
            </a:fld>
            <a:endParaRPr lang="es-MX"/>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533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2ED7F61-71C5-405A-954A-5BC6A3AA5889}" type="datetimeFigureOut">
              <a:rPr lang="es-MX" smtClean="0"/>
              <a:t>03/03/2023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73D95B6-D0F2-4F8F-AC9E-7114FF86AF51}" type="slidenum">
              <a:rPr lang="es-MX" smtClean="0"/>
              <a:t>‹Nº›</a:t>
            </a:fld>
            <a:endParaRPr lang="es-MX"/>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678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2ED7F61-71C5-405A-954A-5BC6A3AA5889}" type="datetimeFigureOut">
              <a:rPr lang="es-MX" smtClean="0"/>
              <a:t>03/03/2023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73D95B6-D0F2-4F8F-AC9E-7114FF86AF51}" type="slidenum">
              <a:rPr lang="es-MX" smtClean="0"/>
              <a:t>‹Nº›</a:t>
            </a:fld>
            <a:endParaRPr lang="es-MX"/>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1768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2ED7F61-71C5-405A-954A-5BC6A3AA5889}" type="datetimeFigureOut">
              <a:rPr lang="es-MX" smtClean="0"/>
              <a:t>03/03/2023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73D95B6-D0F2-4F8F-AC9E-7114FF86AF51}" type="slidenum">
              <a:rPr lang="es-MX" smtClean="0"/>
              <a:t>‹Nº›</a:t>
            </a:fld>
            <a:endParaRPr lang="es-MX"/>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291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2ED7F61-71C5-405A-954A-5BC6A3AA5889}" type="datetimeFigureOut">
              <a:rPr lang="es-MX" smtClean="0"/>
              <a:t>03/03/2023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73D95B6-D0F2-4F8F-AC9E-7114FF86AF51}" type="slidenum">
              <a:rPr lang="es-MX" smtClean="0"/>
              <a:t>‹Nº›</a:t>
            </a:fld>
            <a:endParaRPr lang="es-MX"/>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8959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2ED7F61-71C5-405A-954A-5BC6A3AA5889}" type="datetimeFigureOut">
              <a:rPr lang="es-MX" smtClean="0"/>
              <a:t>03/03/2023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073D95B6-D0F2-4F8F-AC9E-7114FF86AF51}" type="slidenum">
              <a:rPr lang="es-MX" smtClean="0"/>
              <a:t>‹Nº›</a:t>
            </a:fld>
            <a:endParaRPr lang="es-MX"/>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2233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2ED7F61-71C5-405A-954A-5BC6A3AA5889}" type="datetimeFigureOut">
              <a:rPr lang="es-MX" smtClean="0"/>
              <a:t>03/03/2023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073D95B6-D0F2-4F8F-AC9E-7114FF86AF51}" type="slidenum">
              <a:rPr lang="es-MX" smtClean="0"/>
              <a:t>‹Nº›</a:t>
            </a:fld>
            <a:endParaRPr lang="es-MX"/>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2581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ED7F61-71C5-405A-954A-5BC6A3AA5889}" type="datetimeFigureOut">
              <a:rPr lang="es-MX" smtClean="0"/>
              <a:t>03/03/2023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073D95B6-D0F2-4F8F-AC9E-7114FF86AF51}" type="slidenum">
              <a:rPr lang="es-MX" smtClean="0"/>
              <a:t>‹Nº›</a:t>
            </a:fld>
            <a:endParaRPr lang="es-MX"/>
          </a:p>
        </p:txBody>
      </p:sp>
    </p:spTree>
    <p:extLst>
      <p:ext uri="{BB962C8B-B14F-4D97-AF65-F5344CB8AC3E}">
        <p14:creationId xmlns:p14="http://schemas.microsoft.com/office/powerpoint/2010/main" val="2216775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ED7F61-71C5-405A-954A-5BC6A3AA5889}" type="datetimeFigureOut">
              <a:rPr lang="es-MX" smtClean="0"/>
              <a:t>03/03/2023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73D95B6-D0F2-4F8F-AC9E-7114FF86AF51}" type="slidenum">
              <a:rPr lang="es-MX" smtClean="0"/>
              <a:t>‹Nº›</a:t>
            </a:fld>
            <a:endParaRPr lang="es-MX"/>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60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2ED7F61-71C5-405A-954A-5BC6A3AA5889}" type="datetimeFigureOut">
              <a:rPr lang="es-MX" smtClean="0"/>
              <a:t>03/03/2023</a:t>
            </a:fld>
            <a:endParaRPr lang="es-MX"/>
          </a:p>
        </p:txBody>
      </p:sp>
      <p:sp>
        <p:nvSpPr>
          <p:cNvPr id="6" name="Footer Placeholder 5"/>
          <p:cNvSpPr>
            <a:spLocks noGrp="1"/>
          </p:cNvSpPr>
          <p:nvPr>
            <p:ph type="ftr" sz="quarter" idx="11"/>
          </p:nvPr>
        </p:nvSpPr>
        <p:spPr>
          <a:xfrm>
            <a:off x="1447382" y="318640"/>
            <a:ext cx="5541004" cy="320931"/>
          </a:xfrm>
        </p:spPr>
        <p:txBody>
          <a:bodyPr/>
          <a:lstStyle/>
          <a:p>
            <a:endParaRPr lang="es-MX"/>
          </a:p>
        </p:txBody>
      </p:sp>
      <p:sp>
        <p:nvSpPr>
          <p:cNvPr id="7" name="Slide Number Placeholder 6"/>
          <p:cNvSpPr>
            <a:spLocks noGrp="1"/>
          </p:cNvSpPr>
          <p:nvPr>
            <p:ph type="sldNum" sz="quarter" idx="12"/>
          </p:nvPr>
        </p:nvSpPr>
        <p:spPr/>
        <p:txBody>
          <a:bodyPr/>
          <a:lstStyle/>
          <a:p>
            <a:fld id="{073D95B6-D0F2-4F8F-AC9E-7114FF86AF51}" type="slidenum">
              <a:rPr lang="es-MX" smtClean="0"/>
              <a:t>‹Nº›</a:t>
            </a:fld>
            <a:endParaRPr lang="es-MX"/>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526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2ED7F61-71C5-405A-954A-5BC6A3AA5889}" type="datetimeFigureOut">
              <a:rPr lang="es-MX" smtClean="0"/>
              <a:t>03/03/2023</a:t>
            </a:fld>
            <a:endParaRPr lang="es-MX"/>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73D95B6-D0F2-4F8F-AC9E-7114FF86AF51}" type="slidenum">
              <a:rPr lang="es-MX" smtClean="0"/>
              <a:t>‹Nº›</a:t>
            </a:fld>
            <a:endParaRPr lang="es-MX"/>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920254"/>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fpf.org/2014/09/16/ftc-wants-tools-to-increase-transparency-and-trust-in-big-data/"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www.lacaprichossa.com/2013/07/mango-sports-intimates.html" TargetMode="External"/><Relationship Id="rId3" Type="http://schemas.openxmlformats.org/officeDocument/2006/relationships/image" Target="../media/image34.svg"/><Relationship Id="rId7" Type="http://schemas.openxmlformats.org/officeDocument/2006/relationships/image" Target="../media/image39.jpg"/><Relationship Id="rId12" Type="http://schemas.openxmlformats.org/officeDocument/2006/relationships/hyperlink" Target="https://creativecommons.org/licenses/by-nc/3.0/" TargetMode="External"/><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hyperlink" Target="https://creativecommons.org/licenses/by-nc-nd/3.0/" TargetMode="External"/><Relationship Id="rId11" Type="http://schemas.openxmlformats.org/officeDocument/2006/relationships/hyperlink" Target="https://blog.ferricelli.com.br/5-tendencias-de-moda-masculina-para-2017/" TargetMode="External"/><Relationship Id="rId5" Type="http://schemas.openxmlformats.org/officeDocument/2006/relationships/hyperlink" Target="https://www.modaencordoba.com/2015/01/custo-barcelona-moda-verano-2015.html" TargetMode="External"/><Relationship Id="rId10" Type="http://schemas.openxmlformats.org/officeDocument/2006/relationships/image" Target="../media/image40.jpg"/><Relationship Id="rId4" Type="http://schemas.openxmlformats.org/officeDocument/2006/relationships/image" Target="../media/image38.jpg"/><Relationship Id="rId9" Type="http://schemas.openxmlformats.org/officeDocument/2006/relationships/hyperlink" Target="https://creativecommons.org/licenses/by-nd/3.0/"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mauriciocohensalama.com/coaching-eficaz-desarrollo-profesional/" TargetMode="External"/><Relationship Id="rId3" Type="http://schemas.openxmlformats.org/officeDocument/2006/relationships/image" Target="../media/image34.svg"/><Relationship Id="rId7" Type="http://schemas.openxmlformats.org/officeDocument/2006/relationships/image" Target="../media/image42.jp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hyperlink" Target="https://creativecommons.org/licenses/by-nc/3.0/" TargetMode="External"/><Relationship Id="rId11" Type="http://schemas.openxmlformats.org/officeDocument/2006/relationships/hyperlink" Target="https://seduccioneficaz.wordpress.com/2010/11/18/seduccion-eficaz-cuando-te-dan-largas-o-malas-excusas/" TargetMode="External"/><Relationship Id="rId5" Type="http://schemas.openxmlformats.org/officeDocument/2006/relationships/hyperlink" Target="https://jaimetorresy.blogspot.com/p/administracion.html" TargetMode="External"/><Relationship Id="rId10" Type="http://schemas.openxmlformats.org/officeDocument/2006/relationships/image" Target="../media/image43.jpg"/><Relationship Id="rId4" Type="http://schemas.openxmlformats.org/officeDocument/2006/relationships/image" Target="../media/image41.jpg"/><Relationship Id="rId9" Type="http://schemas.openxmlformats.org/officeDocument/2006/relationships/hyperlink" Target="https://creativecommons.org/licenses/by-nc-nd/3.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www.dataguystory.com/post/2020-08-15-sai-lam-pho-bien-khi-hoc-data-database-data-warehouse/" TargetMode="External"/><Relationship Id="rId3" Type="http://schemas.openxmlformats.org/officeDocument/2006/relationships/hyperlink" Target="https://jaimetorresy.blogspot.com/p/administracion.html" TargetMode="External"/><Relationship Id="rId7" Type="http://schemas.openxmlformats.org/officeDocument/2006/relationships/image" Target="../media/image46.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hyperlink" Target="https://letsrebold.com/es/blog/fundamentos-de-la-compra-programatica-que-es-un-lago-de-datos-data-lake/" TargetMode="External"/><Relationship Id="rId5" Type="http://schemas.openxmlformats.org/officeDocument/2006/relationships/image" Target="../media/image45.jpeg"/><Relationship Id="rId4" Type="http://schemas.openxmlformats.org/officeDocument/2006/relationships/hyperlink" Target="https://www.tecnologias-informacion.com/data-lake.html" TargetMode="External"/><Relationship Id="rId9" Type="http://schemas.openxmlformats.org/officeDocument/2006/relationships/hyperlink" Target="https://creativecommons.org/licenses/by-nc/3.0/"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38.jpg"/><Relationship Id="rId7" Type="http://schemas.openxmlformats.org/officeDocument/2006/relationships/hyperlink" Target="https://creativecommons.org/licenses/by-nc-sa/3.0/" TargetMode="External"/><Relationship Id="rId12" Type="http://schemas.openxmlformats.org/officeDocument/2006/relationships/image" Target="../media/image50.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hyperlink" Target="http://technofaq.org/posts/2016/05/how-virtual-and-augmented-reality-will-change-the-way-we-shop/" TargetMode="External"/><Relationship Id="rId11" Type="http://schemas.openxmlformats.org/officeDocument/2006/relationships/image" Target="../media/image49.svg"/><Relationship Id="rId5" Type="http://schemas.openxmlformats.org/officeDocument/2006/relationships/hyperlink" Target="https://creativecommons.org/licenses/by-nc-nd/3.0/" TargetMode="External"/><Relationship Id="rId10" Type="http://schemas.openxmlformats.org/officeDocument/2006/relationships/image" Target="../media/image48.png"/><Relationship Id="rId4" Type="http://schemas.openxmlformats.org/officeDocument/2006/relationships/hyperlink" Target="https://www.modaencordoba.com/2015/01/custo-barcelona-moda-verano-2015.html" TargetMode="External"/><Relationship Id="rId9" Type="http://schemas.openxmlformats.org/officeDocument/2006/relationships/hyperlink" Target="https://yahoraquehare.blogspot.com/2014/10/y-ahora-que-me-pongo-con-zapatos-dorados.html"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2.svg"/><Relationship Id="rId18" Type="http://schemas.openxmlformats.org/officeDocument/2006/relationships/image" Target="../media/image3.png"/><Relationship Id="rId3" Type="http://schemas.openxmlformats.org/officeDocument/2006/relationships/image" Target="../media/image49.svg"/><Relationship Id="rId21" Type="http://schemas.openxmlformats.org/officeDocument/2006/relationships/image" Target="../media/image8.svg"/><Relationship Id="rId7" Type="http://schemas.openxmlformats.org/officeDocument/2006/relationships/image" Target="../media/image54.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48.png"/><Relationship Id="rId16" Type="http://schemas.openxmlformats.org/officeDocument/2006/relationships/image" Target="../media/image15.png"/><Relationship Id="rId20"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svg"/><Relationship Id="rId5" Type="http://schemas.openxmlformats.org/officeDocument/2006/relationships/image" Target="../media/image52.svg"/><Relationship Id="rId15" Type="http://schemas.openxmlformats.org/officeDocument/2006/relationships/image" Target="../media/image14.svg"/><Relationship Id="rId10" Type="http://schemas.openxmlformats.org/officeDocument/2006/relationships/image" Target="../media/image5.png"/><Relationship Id="rId19" Type="http://schemas.openxmlformats.org/officeDocument/2006/relationships/image" Target="../media/image4.sv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hyperlink" Target="http://twilightmaster1.blogspot.com/2009/09/taylor-swift-beijar-taylor-lautner-foi.html" TargetMode="External"/><Relationship Id="rId13" Type="http://schemas.openxmlformats.org/officeDocument/2006/relationships/hyperlink" Target="https://creativecommons.org/licenses/by/3.0/" TargetMode="External"/><Relationship Id="rId3" Type="http://schemas.openxmlformats.org/officeDocument/2006/relationships/image" Target="../media/image58.svg"/><Relationship Id="rId7" Type="http://schemas.openxmlformats.org/officeDocument/2006/relationships/image" Target="../media/image60.jpg"/><Relationship Id="rId12" Type="http://schemas.openxmlformats.org/officeDocument/2006/relationships/hyperlink" Target="https://generacionxbox.com/camiseta-cyberpunk-keanu-reeves-e3/" TargetMode="External"/><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hyperlink" Target="https://creativecommons.org/licenses/by-nc-nd/3.0/" TargetMode="External"/><Relationship Id="rId11" Type="http://schemas.openxmlformats.org/officeDocument/2006/relationships/image" Target="../media/image62.jpg"/><Relationship Id="rId5" Type="http://schemas.openxmlformats.org/officeDocument/2006/relationships/hyperlink" Target="http://ohmacheansia.blogspot.com/2015/01/10-uomini-cui-infondoinfondomaneanchetr.html" TargetMode="External"/><Relationship Id="rId10" Type="http://schemas.openxmlformats.org/officeDocument/2006/relationships/hyperlink" Target="http://enamodeuse.blogspot.com/2010/05/true-butterflies.html" TargetMode="External"/><Relationship Id="rId4" Type="http://schemas.openxmlformats.org/officeDocument/2006/relationships/image" Target="../media/image59.jpg"/><Relationship Id="rId9" Type="http://schemas.openxmlformats.org/officeDocument/2006/relationships/image" Target="../media/image61.jp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58.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10.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0.svg"/><Relationship Id="rId5" Type="http://schemas.openxmlformats.org/officeDocument/2006/relationships/image" Target="../media/image8.sv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8" Type="http://schemas.openxmlformats.org/officeDocument/2006/relationships/hyperlink" Target="http://commons.wikimedia.org/wiki/File:HK_night_%E9%8A%85%E9%91%BC%E7%81%A3_mall_%E9%A6%99%E6%B8%AF%E6%99%82%E4%BB%A3%E5%BB%A3%E5%A0%B4_Times_Square_ZARA_department_store_Causeway_Bay_entrance_Mar-2013.JPG" TargetMode="External"/><Relationship Id="rId13" Type="http://schemas.openxmlformats.org/officeDocument/2006/relationships/image" Target="../media/image29.png"/><Relationship Id="rId3" Type="http://schemas.openxmlformats.org/officeDocument/2006/relationships/hyperlink" Target="https://es.wikipedia.org/wiki/Archivo:Zara_Home_Melbourne.jpg" TargetMode="External"/><Relationship Id="rId7" Type="http://schemas.openxmlformats.org/officeDocument/2006/relationships/image" Target="../media/image24.JPG"/><Relationship Id="rId12" Type="http://schemas.openxmlformats.org/officeDocument/2006/relationships/image" Target="../media/image28.sv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svg"/><Relationship Id="rId4" Type="http://schemas.openxmlformats.org/officeDocument/2006/relationships/hyperlink" Target="https://creativecommons.org/licenses/by-sa/3.0/" TargetMode="External"/><Relationship Id="rId9" Type="http://schemas.openxmlformats.org/officeDocument/2006/relationships/image" Target="../media/image25.png"/><Relationship Id="rId14"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svg"/><Relationship Id="rId7" Type="http://schemas.openxmlformats.org/officeDocument/2006/relationships/image" Target="../media/image2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hyperlink" Target="http://technofaq.org/posts/2016/05/how-virtual-and-augmented-reality-will-change-the-way-we-shop/" TargetMode="External"/><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hyperlink" Target="http://www.wienalin.com/reify/" TargetMode="External"/><Relationship Id="rId5" Type="http://schemas.openxmlformats.org/officeDocument/2006/relationships/image" Target="../media/image32.jpeg"/><Relationship Id="rId4" Type="http://schemas.openxmlformats.org/officeDocument/2006/relationships/hyperlink" Target="https://creativecommons.org/licenses/by-nc-sa/3.0/"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www.pngall.com/database-png" TargetMode="External"/><Relationship Id="rId3" Type="http://schemas.openxmlformats.org/officeDocument/2006/relationships/image" Target="../media/image34.sv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Apache_Spark_logo.svg" TargetMode="External"/><Relationship Id="rId4" Type="http://schemas.openxmlformats.org/officeDocument/2006/relationships/image" Target="../media/image35.png"/><Relationship Id="rId9" Type="http://schemas.openxmlformats.org/officeDocument/2006/relationships/hyperlink" Target="https://creativecommons.org/licenses/by-nc/3.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www.unica360.com/servicios/customer-intelligence/vision-unica-e-integral-del-cliente" TargetMode="External"/><Relationship Id="rId3" Type="http://schemas.openxmlformats.org/officeDocument/2006/relationships/image" Target="../media/image34.svg"/><Relationship Id="rId7" Type="http://schemas.openxmlformats.org/officeDocument/2006/relationships/image" Target="../media/image37.jp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hyperlink" Target="https://creativecommons.org/licenses/by-nc/3.0/" TargetMode="External"/><Relationship Id="rId5" Type="http://schemas.openxmlformats.org/officeDocument/2006/relationships/hyperlink" Target="http://www.pngall.com/database-png" TargetMode="External"/><Relationship Id="rId4" Type="http://schemas.openxmlformats.org/officeDocument/2006/relationships/image" Target="../media/image36.png"/><Relationship Id="rId9"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Patrón de fondo&#10;&#10;Descripción generada automáticamente">
            <a:extLst>
              <a:ext uri="{FF2B5EF4-FFF2-40B4-BE49-F238E27FC236}">
                <a16:creationId xmlns:a16="http://schemas.microsoft.com/office/drawing/2014/main" id="{F5D643CE-B966-49FC-A209-E6339EB22C75}"/>
              </a:ext>
            </a:extLst>
          </p:cNvPr>
          <p:cNvPicPr>
            <a:picLocks noChangeAspect="1"/>
          </p:cNvPicPr>
          <p:nvPr/>
        </p:nvPicPr>
        <p:blipFill rotWithShape="1">
          <a:blip r:embed="rId2">
            <a:alphaModFix amt="50000"/>
            <a:grayscl/>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025" r="-1" b="1830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AE3A47C0-4E4D-4175-BD48-233131C44509}"/>
              </a:ext>
            </a:extLst>
          </p:cNvPr>
          <p:cNvSpPr>
            <a:spLocks noGrp="1"/>
          </p:cNvSpPr>
          <p:nvPr>
            <p:ph type="ctrTitle"/>
          </p:nvPr>
        </p:nvSpPr>
        <p:spPr>
          <a:xfrm>
            <a:off x="4976636" y="992221"/>
            <a:ext cx="6247308" cy="4873558"/>
          </a:xfrm>
        </p:spPr>
        <p:txBody>
          <a:bodyPr anchor="ctr">
            <a:normAutofit/>
          </a:bodyPr>
          <a:lstStyle/>
          <a:p>
            <a:r>
              <a:rPr lang="es-MX" sz="4800"/>
              <a:t>BIG INNOVA MARKET</a:t>
            </a:r>
          </a:p>
        </p:txBody>
      </p:sp>
      <p:sp>
        <p:nvSpPr>
          <p:cNvPr id="3" name="Subtítulo 2">
            <a:extLst>
              <a:ext uri="{FF2B5EF4-FFF2-40B4-BE49-F238E27FC236}">
                <a16:creationId xmlns:a16="http://schemas.microsoft.com/office/drawing/2014/main" id="{DAC182F1-93FE-4DF6-AEC5-9997A6115473}"/>
              </a:ext>
            </a:extLst>
          </p:cNvPr>
          <p:cNvSpPr>
            <a:spLocks noGrp="1"/>
          </p:cNvSpPr>
          <p:nvPr>
            <p:ph type="subTitle" idx="1"/>
          </p:nvPr>
        </p:nvSpPr>
        <p:spPr>
          <a:xfrm>
            <a:off x="968056" y="996610"/>
            <a:ext cx="3363901" cy="4864780"/>
          </a:xfrm>
        </p:spPr>
        <p:txBody>
          <a:bodyPr anchor="ctr">
            <a:normAutofit/>
          </a:bodyPr>
          <a:lstStyle/>
          <a:p>
            <a:pPr algn="r"/>
            <a:r>
              <a:rPr lang="es-MX" sz="2000"/>
              <a:t>SOLUCIONES A SU ALCANCE</a:t>
            </a:r>
          </a:p>
        </p:txBody>
      </p:sp>
      <p:cxnSp>
        <p:nvCxnSpPr>
          <p:cNvPr id="20" name="Straight Connector 19">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9D8B0F82-5F36-455A-9ACC-88665E380764}"/>
              </a:ext>
            </a:extLst>
          </p:cNvPr>
          <p:cNvSpPr txBox="1"/>
          <p:nvPr/>
        </p:nvSpPr>
        <p:spPr>
          <a:xfrm>
            <a:off x="9902288" y="6657945"/>
            <a:ext cx="2289409" cy="200055"/>
          </a:xfrm>
          <a:prstGeom prst="rect">
            <a:avLst/>
          </a:prstGeom>
          <a:solidFill>
            <a:srgbClr val="000000"/>
          </a:solidFill>
        </p:spPr>
        <p:txBody>
          <a:bodyPr wrap="none" rtlCol="0">
            <a:spAutoFit/>
          </a:bodyPr>
          <a:lstStyle/>
          <a:p>
            <a:pPr algn="r">
              <a:spcAft>
                <a:spcPts val="600"/>
              </a:spcAft>
            </a:pPr>
            <a:r>
              <a:rPr lang="es-MX" sz="700" dirty="0">
                <a:solidFill>
                  <a:srgbClr val="FFFFFF"/>
                </a:solidFill>
                <a:hlinkClick r:id="rId3" tooltip="https://fpf.org/2014/09/16/ftc-wants-tools-to-increase-transparency-and-trust-in-big-data/">
                  <a:extLst>
                    <a:ext uri="{A12FA001-AC4F-418D-AE19-62706E023703}">
                      <ahyp:hlinkClr xmlns:ahyp="http://schemas.microsoft.com/office/drawing/2018/hyperlinkcolor" val="tx"/>
                    </a:ext>
                  </a:extLst>
                </a:hlinkClick>
              </a:rPr>
              <a:t>Esta foto</a:t>
            </a:r>
            <a:r>
              <a:rPr lang="es-MX" sz="700" dirty="0">
                <a:solidFill>
                  <a:srgbClr val="FFFFFF"/>
                </a:solidFill>
              </a:rPr>
              <a:t> de Autor desconocido está bajo licencia </a:t>
            </a:r>
            <a:r>
              <a:rPr lang="es-MX" sz="700" dirty="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s-MX" sz="700" dirty="0">
              <a:solidFill>
                <a:srgbClr val="FFFFFF"/>
              </a:solidFill>
            </a:endParaRPr>
          </a:p>
        </p:txBody>
      </p:sp>
    </p:spTree>
    <p:extLst>
      <p:ext uri="{BB962C8B-B14F-4D97-AF65-F5344CB8AC3E}">
        <p14:creationId xmlns:p14="http://schemas.microsoft.com/office/powerpoint/2010/main" val="40116148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descr="Internet de las cosas contorno">
            <a:extLst>
              <a:ext uri="{FF2B5EF4-FFF2-40B4-BE49-F238E27FC236}">
                <a16:creationId xmlns:a16="http://schemas.microsoft.com/office/drawing/2014/main" id="{B79E6498-9ADB-4F4A-993F-4F83DFE806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1"/>
            <a:ext cx="1171576" cy="1171576"/>
          </a:xfrm>
          <a:prstGeom prst="rect">
            <a:avLst/>
          </a:prstGeom>
        </p:spPr>
      </p:pic>
      <p:sp>
        <p:nvSpPr>
          <p:cNvPr id="3" name="CuadroTexto 2">
            <a:extLst>
              <a:ext uri="{FF2B5EF4-FFF2-40B4-BE49-F238E27FC236}">
                <a16:creationId xmlns:a16="http://schemas.microsoft.com/office/drawing/2014/main" id="{1EC7F1FC-F678-408F-8C83-2BE57A7CE135}"/>
              </a:ext>
            </a:extLst>
          </p:cNvPr>
          <p:cNvSpPr txBox="1"/>
          <p:nvPr/>
        </p:nvSpPr>
        <p:spPr>
          <a:xfrm>
            <a:off x="1171575" y="648355"/>
            <a:ext cx="1986057" cy="523220"/>
          </a:xfrm>
          <a:prstGeom prst="rect">
            <a:avLst/>
          </a:prstGeom>
          <a:noFill/>
        </p:spPr>
        <p:txBody>
          <a:bodyPr wrap="none" rtlCol="0">
            <a:spAutoFit/>
          </a:bodyPr>
          <a:lstStyle/>
          <a:p>
            <a:r>
              <a:rPr lang="es-MX" sz="2800" dirty="0"/>
              <a:t>DATA LAKE</a:t>
            </a:r>
          </a:p>
        </p:txBody>
      </p:sp>
      <p:sp>
        <p:nvSpPr>
          <p:cNvPr id="4" name="CuadroTexto 3">
            <a:extLst>
              <a:ext uri="{FF2B5EF4-FFF2-40B4-BE49-F238E27FC236}">
                <a16:creationId xmlns:a16="http://schemas.microsoft.com/office/drawing/2014/main" id="{AACF0C25-CA14-4128-8369-F60CA0452426}"/>
              </a:ext>
            </a:extLst>
          </p:cNvPr>
          <p:cNvSpPr txBox="1"/>
          <p:nvPr/>
        </p:nvSpPr>
        <p:spPr>
          <a:xfrm>
            <a:off x="585787" y="1333500"/>
            <a:ext cx="10748963" cy="1938992"/>
          </a:xfrm>
          <a:prstGeom prst="rect">
            <a:avLst/>
          </a:prstGeom>
          <a:noFill/>
        </p:spPr>
        <p:txBody>
          <a:bodyPr wrap="square" rtlCol="0">
            <a:spAutoFit/>
          </a:bodyPr>
          <a:lstStyle/>
          <a:p>
            <a:pPr algn="just"/>
            <a:r>
              <a:rPr lang="es-MX" sz="2000" dirty="0"/>
              <a:t>El data lake contendrá y recopilará las tendencias de momento, personas, prendas, pasarelas, artistas, eventos, entre otros para usar esta información con los datos del usuario y llevar a cabo las recomendaciones correctas dependiendo de su edad, género, altura, gustos y demás factores a considerar, así con ello darle mayor seguridad y satisfacción de que la tienda lo considera como único y no solo quiere que compre artículos, darle el porqué deberá de comprar las recomendaciones, hacer la experiencia más personalizada implementando ELT.</a:t>
            </a:r>
          </a:p>
        </p:txBody>
      </p:sp>
      <p:pic>
        <p:nvPicPr>
          <p:cNvPr id="6" name="Imagen 5" descr="Un grupo de personas de pie&#10;&#10;Descripción generada automáticamente con confianza media">
            <a:extLst>
              <a:ext uri="{FF2B5EF4-FFF2-40B4-BE49-F238E27FC236}">
                <a16:creationId xmlns:a16="http://schemas.microsoft.com/office/drawing/2014/main" id="{F468486B-C77B-4FB5-A020-EEBDB621CA7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2900" y="3272492"/>
            <a:ext cx="3048000" cy="2286000"/>
          </a:xfrm>
          <a:prstGeom prst="rect">
            <a:avLst/>
          </a:prstGeom>
        </p:spPr>
      </p:pic>
      <p:sp>
        <p:nvSpPr>
          <p:cNvPr id="7" name="CuadroTexto 6">
            <a:extLst>
              <a:ext uri="{FF2B5EF4-FFF2-40B4-BE49-F238E27FC236}">
                <a16:creationId xmlns:a16="http://schemas.microsoft.com/office/drawing/2014/main" id="{97CF9E38-D7DC-4387-8CF6-BAE751A7903F}"/>
              </a:ext>
            </a:extLst>
          </p:cNvPr>
          <p:cNvSpPr txBox="1"/>
          <p:nvPr/>
        </p:nvSpPr>
        <p:spPr>
          <a:xfrm>
            <a:off x="255816" y="5618898"/>
            <a:ext cx="3362325" cy="230832"/>
          </a:xfrm>
          <a:prstGeom prst="rect">
            <a:avLst/>
          </a:prstGeom>
          <a:noFill/>
        </p:spPr>
        <p:txBody>
          <a:bodyPr wrap="square" rtlCol="0">
            <a:spAutoFit/>
          </a:bodyPr>
          <a:lstStyle/>
          <a:p>
            <a:r>
              <a:rPr lang="es-MX" sz="900" dirty="0">
                <a:hlinkClick r:id="rId5" tooltip="https://www.modaencordoba.com/2015/01/custo-barcelona-moda-verano-2015.html"/>
              </a:rPr>
              <a:t>Esta foto</a:t>
            </a:r>
            <a:r>
              <a:rPr lang="es-MX" sz="900" dirty="0"/>
              <a:t> de Autor desconocido está bajo licencia </a:t>
            </a:r>
            <a:r>
              <a:rPr lang="es-MX" sz="900" dirty="0">
                <a:hlinkClick r:id="rId6" tooltip="https://creativecommons.org/licenses/by-nc-nd/3.0/"/>
              </a:rPr>
              <a:t>CC BY-NC-ND</a:t>
            </a:r>
            <a:endParaRPr lang="es-MX" sz="900" dirty="0"/>
          </a:p>
        </p:txBody>
      </p:sp>
      <p:pic>
        <p:nvPicPr>
          <p:cNvPr id="9" name="Imagen 8" descr="Imagen que contiene persona, ropa, mujer, joven&#10;&#10;Descripción generada automáticamente">
            <a:extLst>
              <a:ext uri="{FF2B5EF4-FFF2-40B4-BE49-F238E27FC236}">
                <a16:creationId xmlns:a16="http://schemas.microsoft.com/office/drawing/2014/main" id="{706B9AF8-00C7-46E0-BA38-870AF3A62F2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913057" y="3277263"/>
            <a:ext cx="4316542" cy="2266185"/>
          </a:xfrm>
          <a:prstGeom prst="rect">
            <a:avLst/>
          </a:prstGeom>
        </p:spPr>
      </p:pic>
      <p:sp>
        <p:nvSpPr>
          <p:cNvPr id="10" name="CuadroTexto 9">
            <a:extLst>
              <a:ext uri="{FF2B5EF4-FFF2-40B4-BE49-F238E27FC236}">
                <a16:creationId xmlns:a16="http://schemas.microsoft.com/office/drawing/2014/main" id="{3D07E74C-572E-4857-AAA0-8396BFE1A7DF}"/>
              </a:ext>
            </a:extLst>
          </p:cNvPr>
          <p:cNvSpPr txBox="1"/>
          <p:nvPr/>
        </p:nvSpPr>
        <p:spPr>
          <a:xfrm>
            <a:off x="4636875" y="5618898"/>
            <a:ext cx="2918250" cy="369332"/>
          </a:xfrm>
          <a:prstGeom prst="rect">
            <a:avLst/>
          </a:prstGeom>
          <a:noFill/>
        </p:spPr>
        <p:txBody>
          <a:bodyPr wrap="square" rtlCol="0">
            <a:spAutoFit/>
          </a:bodyPr>
          <a:lstStyle/>
          <a:p>
            <a:r>
              <a:rPr lang="es-MX" sz="900" dirty="0">
                <a:hlinkClick r:id="rId8" tooltip="http://www.lacaprichossa.com/2013/07/mango-sports-intimates.html"/>
              </a:rPr>
              <a:t>Esta foto</a:t>
            </a:r>
            <a:r>
              <a:rPr lang="es-MX" sz="900" dirty="0"/>
              <a:t> de Autor desconocido está bajo licencia </a:t>
            </a:r>
            <a:r>
              <a:rPr lang="es-MX" sz="900" dirty="0">
                <a:hlinkClick r:id="rId9" tooltip="https://creativecommons.org/licenses/by-nd/3.0/"/>
              </a:rPr>
              <a:t>CC BY-ND</a:t>
            </a:r>
            <a:endParaRPr lang="es-MX" sz="900" dirty="0"/>
          </a:p>
        </p:txBody>
      </p:sp>
      <p:pic>
        <p:nvPicPr>
          <p:cNvPr id="12" name="Imagen 11" descr="Una persona con un traje de color negro&#10;&#10;Descripción generada automáticamente con confianza baja">
            <a:extLst>
              <a:ext uri="{FF2B5EF4-FFF2-40B4-BE49-F238E27FC236}">
                <a16:creationId xmlns:a16="http://schemas.microsoft.com/office/drawing/2014/main" id="{0B896385-DA6E-4607-9B88-BB12364D1DF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605449" y="3292309"/>
            <a:ext cx="3429900" cy="2266184"/>
          </a:xfrm>
          <a:prstGeom prst="rect">
            <a:avLst/>
          </a:prstGeom>
        </p:spPr>
      </p:pic>
      <p:sp>
        <p:nvSpPr>
          <p:cNvPr id="13" name="CuadroTexto 12">
            <a:extLst>
              <a:ext uri="{FF2B5EF4-FFF2-40B4-BE49-F238E27FC236}">
                <a16:creationId xmlns:a16="http://schemas.microsoft.com/office/drawing/2014/main" id="{A5058F6F-8E6A-40AB-9608-C3B614CA9B25}"/>
              </a:ext>
            </a:extLst>
          </p:cNvPr>
          <p:cNvSpPr txBox="1"/>
          <p:nvPr/>
        </p:nvSpPr>
        <p:spPr>
          <a:xfrm>
            <a:off x="9347649" y="5618898"/>
            <a:ext cx="1945500" cy="369332"/>
          </a:xfrm>
          <a:prstGeom prst="rect">
            <a:avLst/>
          </a:prstGeom>
          <a:noFill/>
        </p:spPr>
        <p:txBody>
          <a:bodyPr wrap="square" rtlCol="0">
            <a:spAutoFit/>
          </a:bodyPr>
          <a:lstStyle/>
          <a:p>
            <a:r>
              <a:rPr lang="es-MX" sz="900" dirty="0">
                <a:hlinkClick r:id="rId11" tooltip="https://blog.ferricelli.com.br/5-tendencias-de-moda-masculina-para-2017/"/>
              </a:rPr>
              <a:t>Esta foto</a:t>
            </a:r>
            <a:r>
              <a:rPr lang="es-MX" sz="900" dirty="0"/>
              <a:t> de Autor desconocido está bajo licencia </a:t>
            </a:r>
            <a:r>
              <a:rPr lang="es-MX" sz="900" dirty="0">
                <a:hlinkClick r:id="rId12" tooltip="https://creativecommons.org/licenses/by-nc/3.0/"/>
              </a:rPr>
              <a:t>CC BY-NC</a:t>
            </a:r>
            <a:endParaRPr lang="es-MX" sz="900" dirty="0"/>
          </a:p>
        </p:txBody>
      </p:sp>
    </p:spTree>
    <p:extLst>
      <p:ext uri="{BB962C8B-B14F-4D97-AF65-F5344CB8AC3E}">
        <p14:creationId xmlns:p14="http://schemas.microsoft.com/office/powerpoint/2010/main" val="808649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descr="Internet de las cosas contorno">
            <a:extLst>
              <a:ext uri="{FF2B5EF4-FFF2-40B4-BE49-F238E27FC236}">
                <a16:creationId xmlns:a16="http://schemas.microsoft.com/office/drawing/2014/main" id="{4012A319-96C5-49E9-8935-6C22932B44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1"/>
            <a:ext cx="1171576" cy="1171576"/>
          </a:xfrm>
          <a:prstGeom prst="rect">
            <a:avLst/>
          </a:prstGeom>
        </p:spPr>
      </p:pic>
      <p:sp>
        <p:nvSpPr>
          <p:cNvPr id="3" name="CuadroTexto 2">
            <a:extLst>
              <a:ext uri="{FF2B5EF4-FFF2-40B4-BE49-F238E27FC236}">
                <a16:creationId xmlns:a16="http://schemas.microsoft.com/office/drawing/2014/main" id="{61582A0C-FB40-43FB-AF25-ED111377D1C1}"/>
              </a:ext>
            </a:extLst>
          </p:cNvPr>
          <p:cNvSpPr txBox="1"/>
          <p:nvPr/>
        </p:nvSpPr>
        <p:spPr>
          <a:xfrm>
            <a:off x="1171575" y="648355"/>
            <a:ext cx="2607124" cy="523220"/>
          </a:xfrm>
          <a:prstGeom prst="rect">
            <a:avLst/>
          </a:prstGeom>
          <a:noFill/>
        </p:spPr>
        <p:txBody>
          <a:bodyPr wrap="none" rtlCol="0">
            <a:spAutoFit/>
          </a:bodyPr>
          <a:lstStyle/>
          <a:p>
            <a:r>
              <a:rPr lang="es-MX" sz="2800" dirty="0"/>
              <a:t>APACHE SPARK</a:t>
            </a:r>
          </a:p>
        </p:txBody>
      </p:sp>
      <p:sp>
        <p:nvSpPr>
          <p:cNvPr id="4" name="CuadroTexto 3">
            <a:extLst>
              <a:ext uri="{FF2B5EF4-FFF2-40B4-BE49-F238E27FC236}">
                <a16:creationId xmlns:a16="http://schemas.microsoft.com/office/drawing/2014/main" id="{7C3E7322-C965-4A83-B544-4412992E4FDB}"/>
              </a:ext>
            </a:extLst>
          </p:cNvPr>
          <p:cNvSpPr txBox="1"/>
          <p:nvPr/>
        </p:nvSpPr>
        <p:spPr>
          <a:xfrm>
            <a:off x="585787" y="1100050"/>
            <a:ext cx="10748963" cy="2554545"/>
          </a:xfrm>
          <a:prstGeom prst="rect">
            <a:avLst/>
          </a:prstGeom>
          <a:noFill/>
        </p:spPr>
        <p:txBody>
          <a:bodyPr wrap="square" rtlCol="0">
            <a:spAutoFit/>
          </a:bodyPr>
          <a:lstStyle/>
          <a:p>
            <a:pPr algn="just"/>
            <a:r>
              <a:rPr lang="es-MX" sz="2000" dirty="0"/>
              <a:t>La elección de Apache Spark se debe a que es capaz del análisis en tiempo real de los datos, resultados instantáneos de los datos analizados. </a:t>
            </a:r>
            <a:r>
              <a:rPr lang="es-MX" sz="2000" b="0" i="0" dirty="0">
                <a:solidFill>
                  <a:srgbClr val="000000"/>
                </a:solidFill>
                <a:effectLst/>
              </a:rPr>
              <a:t>Operaciones repetitivas, Algoritmos de aprendizaje automático. Su capacidad para procesar datos de </a:t>
            </a:r>
            <a:r>
              <a:rPr lang="es-MX" sz="2000" dirty="0">
                <a:solidFill>
                  <a:srgbClr val="000000"/>
                </a:solidFill>
              </a:rPr>
              <a:t>transmisión junto con Spark Streaming permite limpiar y agregar datos continuamente, lo cual beneficia en tiempo los procesos, identificar en tiempo real las tendencias como clientes concentrados hará que el sistema se pueda acercar cada vez más a ellos gracias al aprendizaje automático y su marco integrado de análisis avanzado (Mllib), el cual es capaz de </a:t>
            </a:r>
            <a:r>
              <a:rPr lang="es-MX" sz="2000" b="0" i="0" dirty="0">
                <a:solidFill>
                  <a:srgbClr val="000000"/>
                </a:solidFill>
                <a:effectLst/>
              </a:rPr>
              <a:t>realizar agrupaciones, clasificación, reducción de dimensionalidad y mucho más. Con Mllib la  inteligencia predictiva, segmentación de clientes y motores de recomendación será eficaz.</a:t>
            </a:r>
            <a:endParaRPr lang="es-MX" sz="2000" dirty="0"/>
          </a:p>
        </p:txBody>
      </p:sp>
      <p:pic>
        <p:nvPicPr>
          <p:cNvPr id="6" name="Imagen 5" descr="Imagen que contiene cd&#10;&#10;Descripción generada automáticamente">
            <a:extLst>
              <a:ext uri="{FF2B5EF4-FFF2-40B4-BE49-F238E27FC236}">
                <a16:creationId xmlns:a16="http://schemas.microsoft.com/office/drawing/2014/main" id="{662F6761-BE99-487F-9149-9ACE4615C1F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65120" y="3961234"/>
            <a:ext cx="3733700" cy="1586823"/>
          </a:xfrm>
          <a:prstGeom prst="rect">
            <a:avLst/>
          </a:prstGeom>
        </p:spPr>
      </p:pic>
      <p:sp>
        <p:nvSpPr>
          <p:cNvPr id="7" name="CuadroTexto 6">
            <a:extLst>
              <a:ext uri="{FF2B5EF4-FFF2-40B4-BE49-F238E27FC236}">
                <a16:creationId xmlns:a16="http://schemas.microsoft.com/office/drawing/2014/main" id="{975AD9F2-B4A5-4CFB-929B-92285AF9D4E9}"/>
              </a:ext>
            </a:extLst>
          </p:cNvPr>
          <p:cNvSpPr txBox="1"/>
          <p:nvPr/>
        </p:nvSpPr>
        <p:spPr>
          <a:xfrm>
            <a:off x="365120" y="5623864"/>
            <a:ext cx="3357099" cy="230832"/>
          </a:xfrm>
          <a:prstGeom prst="rect">
            <a:avLst/>
          </a:prstGeom>
          <a:noFill/>
        </p:spPr>
        <p:txBody>
          <a:bodyPr wrap="square" rtlCol="0">
            <a:spAutoFit/>
          </a:bodyPr>
          <a:lstStyle/>
          <a:p>
            <a:r>
              <a:rPr lang="es-MX" sz="900" dirty="0">
                <a:hlinkClick r:id="rId5" tooltip="https://jaimetorresy.blogspot.com/p/administracion.html"/>
              </a:rPr>
              <a:t>Esta foto</a:t>
            </a:r>
            <a:r>
              <a:rPr lang="es-MX" sz="900" dirty="0"/>
              <a:t> de Autor desconocido está bajo licencia </a:t>
            </a:r>
            <a:r>
              <a:rPr lang="es-MX" sz="900" dirty="0">
                <a:hlinkClick r:id="rId6" tooltip="https://creativecommons.org/licenses/by-nc/3.0/"/>
              </a:rPr>
              <a:t>CC BY-NC</a:t>
            </a:r>
            <a:endParaRPr lang="es-MX" sz="900" dirty="0"/>
          </a:p>
        </p:txBody>
      </p:sp>
      <p:pic>
        <p:nvPicPr>
          <p:cNvPr id="9" name="Imagen 8" descr="Imagen que contiene agua, tabla, grupo, océano&#10;&#10;Descripción generada automáticamente">
            <a:extLst>
              <a:ext uri="{FF2B5EF4-FFF2-40B4-BE49-F238E27FC236}">
                <a16:creationId xmlns:a16="http://schemas.microsoft.com/office/drawing/2014/main" id="{6BCDDA93-0169-40D3-A42E-3AF8E69F13A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591042" y="3961234"/>
            <a:ext cx="3203472" cy="1586823"/>
          </a:xfrm>
          <a:prstGeom prst="rect">
            <a:avLst/>
          </a:prstGeom>
        </p:spPr>
      </p:pic>
      <p:sp>
        <p:nvSpPr>
          <p:cNvPr id="10" name="CuadroTexto 9">
            <a:extLst>
              <a:ext uri="{FF2B5EF4-FFF2-40B4-BE49-F238E27FC236}">
                <a16:creationId xmlns:a16="http://schemas.microsoft.com/office/drawing/2014/main" id="{B957E0A3-CFE8-473D-97DD-FA365CD65F6E}"/>
              </a:ext>
            </a:extLst>
          </p:cNvPr>
          <p:cNvSpPr txBox="1"/>
          <p:nvPr/>
        </p:nvSpPr>
        <p:spPr>
          <a:xfrm>
            <a:off x="4591042" y="5623864"/>
            <a:ext cx="6336525" cy="230832"/>
          </a:xfrm>
          <a:prstGeom prst="rect">
            <a:avLst/>
          </a:prstGeom>
          <a:noFill/>
        </p:spPr>
        <p:txBody>
          <a:bodyPr wrap="square" rtlCol="0">
            <a:spAutoFit/>
          </a:bodyPr>
          <a:lstStyle/>
          <a:p>
            <a:r>
              <a:rPr lang="es-MX" sz="900" dirty="0">
                <a:hlinkClick r:id="rId8" tooltip="https://mauriciocohensalama.com/coaching-eficaz-desarrollo-profesional/"/>
              </a:rPr>
              <a:t>Esta foto</a:t>
            </a:r>
            <a:r>
              <a:rPr lang="es-MX" sz="900" dirty="0"/>
              <a:t> de Autor desconocido está bajo licencia </a:t>
            </a:r>
            <a:r>
              <a:rPr lang="es-MX" sz="900" dirty="0">
                <a:hlinkClick r:id="rId9" tooltip="https://creativecommons.org/licenses/by-nc-nd/3.0/"/>
              </a:rPr>
              <a:t>CC BY-NC-ND</a:t>
            </a:r>
            <a:endParaRPr lang="es-MX" sz="900" dirty="0"/>
          </a:p>
        </p:txBody>
      </p:sp>
      <p:pic>
        <p:nvPicPr>
          <p:cNvPr id="12" name="Imagen 11" descr="Imagen que contiene persona, edificio, foto, celular&#10;&#10;Descripción generada automáticamente">
            <a:extLst>
              <a:ext uri="{FF2B5EF4-FFF2-40B4-BE49-F238E27FC236}">
                <a16:creationId xmlns:a16="http://schemas.microsoft.com/office/drawing/2014/main" id="{2AB0172F-BA52-4075-888C-C3087300C5B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048734" y="3373603"/>
            <a:ext cx="2126483" cy="2126483"/>
          </a:xfrm>
          <a:prstGeom prst="rect">
            <a:avLst/>
          </a:prstGeom>
        </p:spPr>
      </p:pic>
      <p:sp>
        <p:nvSpPr>
          <p:cNvPr id="13" name="CuadroTexto 12">
            <a:extLst>
              <a:ext uri="{FF2B5EF4-FFF2-40B4-BE49-F238E27FC236}">
                <a16:creationId xmlns:a16="http://schemas.microsoft.com/office/drawing/2014/main" id="{996A7A50-46D8-41B1-A8CD-2CCD83951975}"/>
              </a:ext>
            </a:extLst>
          </p:cNvPr>
          <p:cNvSpPr txBox="1"/>
          <p:nvPr/>
        </p:nvSpPr>
        <p:spPr>
          <a:xfrm>
            <a:off x="9027292" y="5573284"/>
            <a:ext cx="2147925" cy="369332"/>
          </a:xfrm>
          <a:prstGeom prst="rect">
            <a:avLst/>
          </a:prstGeom>
          <a:noFill/>
        </p:spPr>
        <p:txBody>
          <a:bodyPr wrap="square" rtlCol="0">
            <a:spAutoFit/>
          </a:bodyPr>
          <a:lstStyle/>
          <a:p>
            <a:r>
              <a:rPr lang="es-MX" sz="900" dirty="0">
                <a:hlinkClick r:id="rId11" tooltip="https://seduccioneficaz.wordpress.com/2010/11/18/seduccion-eficaz-cuando-te-dan-largas-o-malas-excusas/"/>
              </a:rPr>
              <a:t>Esta foto</a:t>
            </a:r>
            <a:r>
              <a:rPr lang="es-MX" sz="900" dirty="0"/>
              <a:t> de Autor desconocido está bajo licencia </a:t>
            </a:r>
            <a:r>
              <a:rPr lang="es-MX" sz="900" dirty="0">
                <a:hlinkClick r:id="rId9" tooltip="https://creativecommons.org/licenses/by-nc-nd/3.0/"/>
              </a:rPr>
              <a:t>CC BY-NC-ND</a:t>
            </a:r>
            <a:endParaRPr lang="es-MX" sz="900" dirty="0"/>
          </a:p>
        </p:txBody>
      </p:sp>
    </p:spTree>
    <p:extLst>
      <p:ext uri="{BB962C8B-B14F-4D97-AF65-F5344CB8AC3E}">
        <p14:creationId xmlns:p14="http://schemas.microsoft.com/office/powerpoint/2010/main" val="1784296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descr="Internet de las cosas contorno">
            <a:extLst>
              <a:ext uri="{FF2B5EF4-FFF2-40B4-BE49-F238E27FC236}">
                <a16:creationId xmlns:a16="http://schemas.microsoft.com/office/drawing/2014/main" id="{497DEA01-8AD8-4739-9B6C-8E186A1754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1"/>
            <a:ext cx="1171576" cy="1171576"/>
          </a:xfrm>
          <a:prstGeom prst="rect">
            <a:avLst/>
          </a:prstGeom>
        </p:spPr>
      </p:pic>
      <p:sp>
        <p:nvSpPr>
          <p:cNvPr id="3" name="CuadroTexto 2">
            <a:extLst>
              <a:ext uri="{FF2B5EF4-FFF2-40B4-BE49-F238E27FC236}">
                <a16:creationId xmlns:a16="http://schemas.microsoft.com/office/drawing/2014/main" id="{90CCE8B3-E745-4EDB-AD9D-DBB0F1232E0B}"/>
              </a:ext>
            </a:extLst>
          </p:cNvPr>
          <p:cNvSpPr txBox="1"/>
          <p:nvPr/>
        </p:nvSpPr>
        <p:spPr>
          <a:xfrm>
            <a:off x="1171575" y="648355"/>
            <a:ext cx="3345531" cy="523220"/>
          </a:xfrm>
          <a:prstGeom prst="rect">
            <a:avLst/>
          </a:prstGeom>
          <a:noFill/>
        </p:spPr>
        <p:txBody>
          <a:bodyPr wrap="none" rtlCol="0">
            <a:spAutoFit/>
          </a:bodyPr>
          <a:lstStyle/>
          <a:p>
            <a:r>
              <a:rPr lang="es-MX" sz="2800" dirty="0"/>
              <a:t>DATA WARE HOUSE</a:t>
            </a:r>
          </a:p>
        </p:txBody>
      </p:sp>
      <p:sp>
        <p:nvSpPr>
          <p:cNvPr id="6" name="CuadroTexto 5">
            <a:extLst>
              <a:ext uri="{FF2B5EF4-FFF2-40B4-BE49-F238E27FC236}">
                <a16:creationId xmlns:a16="http://schemas.microsoft.com/office/drawing/2014/main" id="{CAA26CEE-F67D-49E8-965F-443046949CB1}"/>
              </a:ext>
            </a:extLst>
          </p:cNvPr>
          <p:cNvSpPr txBox="1"/>
          <p:nvPr/>
        </p:nvSpPr>
        <p:spPr>
          <a:xfrm>
            <a:off x="585787" y="1333500"/>
            <a:ext cx="10748963" cy="3785652"/>
          </a:xfrm>
          <a:prstGeom prst="rect">
            <a:avLst/>
          </a:prstGeom>
          <a:noFill/>
        </p:spPr>
        <p:txBody>
          <a:bodyPr wrap="square" rtlCol="0">
            <a:spAutoFit/>
          </a:bodyPr>
          <a:lstStyle/>
          <a:p>
            <a:pPr algn="just"/>
            <a:r>
              <a:rPr lang="es-MX" sz="2000" dirty="0"/>
              <a:t>Implementando un DW se almacenara toda la información obtenida de las tiendas para obtener diferentes reportes mediante ETL y analizar su información según corresponda al área que lo consulte, debido a que está dirigido a todas las áreas de ZARA. </a:t>
            </a:r>
          </a:p>
          <a:p>
            <a:pPr marL="342900" indent="-342900" algn="just">
              <a:buFont typeface="Arial" panose="020B0604020202020204" pitchFamily="34" charset="0"/>
              <a:buChar char="•"/>
            </a:pPr>
            <a:r>
              <a:rPr lang="es-MX" sz="2000" dirty="0"/>
              <a:t>Ventas – Podrán saber en qué sucursales frecuenta más determinado el grupo de edad y con ello tener mayor almacén para ese sector. </a:t>
            </a:r>
          </a:p>
          <a:p>
            <a:pPr marL="342900" indent="-342900" algn="just">
              <a:buFont typeface="Arial" panose="020B0604020202020204" pitchFamily="34" charset="0"/>
              <a:buChar char="•"/>
            </a:pPr>
            <a:r>
              <a:rPr lang="es-MX" sz="2000" dirty="0"/>
              <a:t>Finanzas – Ver cómo van todas las tiendas con esta implementación y tomar decisiones respaldadas a los datos de ventas y clientes. </a:t>
            </a:r>
          </a:p>
          <a:p>
            <a:pPr marL="342900" indent="-342900" algn="just">
              <a:buFont typeface="Arial" panose="020B0604020202020204" pitchFamily="34" charset="0"/>
              <a:buChar char="•"/>
            </a:pPr>
            <a:r>
              <a:rPr lang="es-MX" sz="2000" dirty="0"/>
              <a:t>Marketing y publicidad – Teniendo los datos de ventas el área de marketing podrá analizar a clientes potenciales para su publicidad. </a:t>
            </a:r>
          </a:p>
          <a:p>
            <a:pPr marL="342900" indent="-342900" algn="just">
              <a:buFont typeface="Arial" panose="020B0604020202020204" pitchFamily="34" charset="0"/>
              <a:buChar char="•"/>
            </a:pPr>
            <a:r>
              <a:rPr lang="es-MX" sz="2000" dirty="0"/>
              <a:t>Diseño -  Con el top de ventas sabrán qué tipo de telas, diseño, como colores tienden a comprar más sus clientes.</a:t>
            </a:r>
          </a:p>
          <a:p>
            <a:pPr algn="just"/>
            <a:endParaRPr lang="es-MX" sz="2000" dirty="0"/>
          </a:p>
        </p:txBody>
      </p:sp>
    </p:spTree>
    <p:extLst>
      <p:ext uri="{BB962C8B-B14F-4D97-AF65-F5344CB8AC3E}">
        <p14:creationId xmlns:p14="http://schemas.microsoft.com/office/powerpoint/2010/main" val="3182076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Lake: Definición, Beneficios y Características">
            <a:extLst>
              <a:ext uri="{FF2B5EF4-FFF2-40B4-BE49-F238E27FC236}">
                <a16:creationId xmlns:a16="http://schemas.microsoft.com/office/drawing/2014/main" id="{D3A592EC-E3D8-4339-B730-B27B5A56C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67" y="317242"/>
            <a:ext cx="4681053" cy="280863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5E3C8CEE-CD2D-40B8-857A-877FFBC2A713}"/>
              </a:ext>
            </a:extLst>
          </p:cNvPr>
          <p:cNvSpPr txBox="1"/>
          <p:nvPr/>
        </p:nvSpPr>
        <p:spPr>
          <a:xfrm>
            <a:off x="506767" y="3198168"/>
            <a:ext cx="3357099" cy="369332"/>
          </a:xfrm>
          <a:prstGeom prst="rect">
            <a:avLst/>
          </a:prstGeom>
          <a:noFill/>
        </p:spPr>
        <p:txBody>
          <a:bodyPr wrap="square" rtlCol="0">
            <a:spAutoFit/>
          </a:bodyPr>
          <a:lstStyle/>
          <a:p>
            <a:r>
              <a:rPr lang="es-MX" sz="900" dirty="0">
                <a:hlinkClick r:id="rId3" tooltip="https://jaimetorresy.blogspot.com/p/administracion.html"/>
              </a:rPr>
              <a:t>Esta foto</a:t>
            </a:r>
            <a:r>
              <a:rPr lang="es-MX" sz="900" dirty="0"/>
              <a:t> de Autor desconocido obtenida de </a:t>
            </a:r>
            <a:r>
              <a:rPr lang="es-MX" sz="900" dirty="0">
                <a:hlinkClick r:id="rId4"/>
              </a:rPr>
              <a:t>Data Lake: Definición, Beneficios y Características (tecnologias-informacion.com)</a:t>
            </a:r>
            <a:r>
              <a:rPr lang="es-MX" sz="900" dirty="0"/>
              <a:t> </a:t>
            </a:r>
          </a:p>
        </p:txBody>
      </p:sp>
      <p:pic>
        <p:nvPicPr>
          <p:cNvPr id="1028" name="Picture 4" descr="Fundamentos de la compra programática: ¿qué es un lago de datos (data lake)?  - REBOLD, Data-Driven Marketing &amp; Communication">
            <a:extLst>
              <a:ext uri="{FF2B5EF4-FFF2-40B4-BE49-F238E27FC236}">
                <a16:creationId xmlns:a16="http://schemas.microsoft.com/office/drawing/2014/main" id="{714CF9BD-E972-42C5-A29E-6C781EAEDF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6099" y="297692"/>
            <a:ext cx="2428461" cy="272385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6B2B1831-04B3-4F84-8B8C-5C575DC772DE}"/>
              </a:ext>
            </a:extLst>
          </p:cNvPr>
          <p:cNvSpPr txBox="1"/>
          <p:nvPr/>
        </p:nvSpPr>
        <p:spPr>
          <a:xfrm>
            <a:off x="6096000" y="3161392"/>
            <a:ext cx="4681053" cy="338554"/>
          </a:xfrm>
          <a:prstGeom prst="rect">
            <a:avLst/>
          </a:prstGeom>
          <a:noFill/>
        </p:spPr>
        <p:txBody>
          <a:bodyPr wrap="square">
            <a:spAutoFit/>
          </a:bodyPr>
          <a:lstStyle/>
          <a:p>
            <a:r>
              <a:rPr lang="es-MX" sz="800" dirty="0">
                <a:hlinkClick r:id="rId3" tooltip="https://jaimetorresy.blogspot.com/p/administracion.html"/>
              </a:rPr>
              <a:t>Esta foto</a:t>
            </a:r>
            <a:r>
              <a:rPr lang="es-MX" sz="800" dirty="0"/>
              <a:t> de Autor desconocido obtenida de </a:t>
            </a:r>
            <a:r>
              <a:rPr lang="es-MX" sz="800" dirty="0">
                <a:hlinkClick r:id="rId6"/>
              </a:rPr>
              <a:t>Fundamentos de la compra programática: ¿qué es un lago de datos (data </a:t>
            </a:r>
            <a:r>
              <a:rPr lang="es-MX" sz="800" dirty="0" err="1">
                <a:hlinkClick r:id="rId6"/>
              </a:rPr>
              <a:t>lake</a:t>
            </a:r>
            <a:r>
              <a:rPr lang="es-MX" sz="800" dirty="0">
                <a:hlinkClick r:id="rId6"/>
              </a:rPr>
              <a:t>)? - REBOLD, Data-</a:t>
            </a:r>
            <a:r>
              <a:rPr lang="es-MX" sz="800" dirty="0" err="1">
                <a:hlinkClick r:id="rId6"/>
              </a:rPr>
              <a:t>Driven</a:t>
            </a:r>
            <a:r>
              <a:rPr lang="es-MX" sz="800" dirty="0">
                <a:hlinkClick r:id="rId6"/>
              </a:rPr>
              <a:t> Marketing &amp; </a:t>
            </a:r>
            <a:r>
              <a:rPr lang="es-MX" sz="800" dirty="0" err="1">
                <a:hlinkClick r:id="rId6"/>
              </a:rPr>
              <a:t>Communication</a:t>
            </a:r>
            <a:r>
              <a:rPr lang="es-MX" sz="800" dirty="0">
                <a:hlinkClick r:id="rId6"/>
              </a:rPr>
              <a:t> (letsrebold.com)</a:t>
            </a:r>
            <a:endParaRPr lang="es-MX" sz="800" dirty="0"/>
          </a:p>
        </p:txBody>
      </p:sp>
      <p:pic>
        <p:nvPicPr>
          <p:cNvPr id="5" name="Imagen 4" descr="Diagrama&#10;&#10;Descripción generada automáticamente">
            <a:extLst>
              <a:ext uri="{FF2B5EF4-FFF2-40B4-BE49-F238E27FC236}">
                <a16:creationId xmlns:a16="http://schemas.microsoft.com/office/drawing/2014/main" id="{10F8B04A-5D75-4632-9C3E-49C3B51176D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443235" y="3540332"/>
            <a:ext cx="6791325" cy="2552700"/>
          </a:xfrm>
          <a:prstGeom prst="rect">
            <a:avLst/>
          </a:prstGeom>
        </p:spPr>
      </p:pic>
      <p:sp>
        <p:nvSpPr>
          <p:cNvPr id="7" name="CuadroTexto 6">
            <a:extLst>
              <a:ext uri="{FF2B5EF4-FFF2-40B4-BE49-F238E27FC236}">
                <a16:creationId xmlns:a16="http://schemas.microsoft.com/office/drawing/2014/main" id="{757BC993-3275-4367-A2E3-A454AAFD9140}"/>
              </a:ext>
            </a:extLst>
          </p:cNvPr>
          <p:cNvSpPr txBox="1"/>
          <p:nvPr/>
        </p:nvSpPr>
        <p:spPr>
          <a:xfrm>
            <a:off x="2532557" y="6192494"/>
            <a:ext cx="6791325" cy="230832"/>
          </a:xfrm>
          <a:prstGeom prst="rect">
            <a:avLst/>
          </a:prstGeom>
          <a:noFill/>
        </p:spPr>
        <p:txBody>
          <a:bodyPr wrap="square" rtlCol="0">
            <a:spAutoFit/>
          </a:bodyPr>
          <a:lstStyle/>
          <a:p>
            <a:r>
              <a:rPr lang="es-MX" sz="900">
                <a:hlinkClick r:id="rId8" tooltip="https://www.dataguystory.com/post/2020-08-15-sai-lam-pho-bien-khi-hoc-data-database-data-warehouse/"/>
              </a:rPr>
              <a:t>Esta foto</a:t>
            </a:r>
            <a:r>
              <a:rPr lang="es-MX" sz="900"/>
              <a:t> de Autor desconocido está bajo licencia </a:t>
            </a:r>
            <a:r>
              <a:rPr lang="es-MX" sz="900">
                <a:hlinkClick r:id="rId9" tooltip="https://creativecommons.org/licenses/by-nc/3.0/"/>
              </a:rPr>
              <a:t>CC BY-NC</a:t>
            </a:r>
            <a:endParaRPr lang="es-MX" sz="900"/>
          </a:p>
        </p:txBody>
      </p:sp>
    </p:spTree>
    <p:extLst>
      <p:ext uri="{BB962C8B-B14F-4D97-AF65-F5344CB8AC3E}">
        <p14:creationId xmlns:p14="http://schemas.microsoft.com/office/powerpoint/2010/main" val="278928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C72A5CF-D46C-4EF6-B345-FB543D34CDCC}"/>
              </a:ext>
            </a:extLst>
          </p:cNvPr>
          <p:cNvSpPr txBox="1"/>
          <p:nvPr/>
        </p:nvSpPr>
        <p:spPr>
          <a:xfrm>
            <a:off x="1171575" y="648355"/>
            <a:ext cx="3159198" cy="523220"/>
          </a:xfrm>
          <a:prstGeom prst="rect">
            <a:avLst/>
          </a:prstGeom>
          <a:noFill/>
        </p:spPr>
        <p:txBody>
          <a:bodyPr wrap="none" rtlCol="0">
            <a:spAutoFit/>
          </a:bodyPr>
          <a:lstStyle/>
          <a:p>
            <a:r>
              <a:rPr lang="es-MX" sz="2800" dirty="0"/>
              <a:t>IMPLEMENTACION</a:t>
            </a:r>
          </a:p>
        </p:txBody>
      </p:sp>
      <p:sp>
        <p:nvSpPr>
          <p:cNvPr id="4" name="CuadroTexto 3">
            <a:extLst>
              <a:ext uri="{FF2B5EF4-FFF2-40B4-BE49-F238E27FC236}">
                <a16:creationId xmlns:a16="http://schemas.microsoft.com/office/drawing/2014/main" id="{CF037B5E-65E1-46E5-921E-BCFFBFF6E9D5}"/>
              </a:ext>
            </a:extLst>
          </p:cNvPr>
          <p:cNvSpPr txBox="1"/>
          <p:nvPr/>
        </p:nvSpPr>
        <p:spPr>
          <a:xfrm>
            <a:off x="469782" y="1246862"/>
            <a:ext cx="10796633" cy="1323439"/>
          </a:xfrm>
          <a:prstGeom prst="rect">
            <a:avLst/>
          </a:prstGeom>
          <a:noFill/>
        </p:spPr>
        <p:txBody>
          <a:bodyPr wrap="square" rtlCol="0">
            <a:spAutoFit/>
          </a:bodyPr>
          <a:lstStyle/>
          <a:p>
            <a:pPr algn="just"/>
            <a:r>
              <a:rPr lang="es-MX" sz="2000" dirty="0"/>
              <a:t>Al implementar lo antes mencionado, si al usuario le gusta la combinación diseñada previamente ofrecerle un descuento si se lleva el conjunto completo pantalón, playera, camisa, zapatos, vestido, collar, etc. O bien si tiene una prenda por un tiempo mayor a 30 min o esta en determinada área un tiempo ofrecerle un descuento para que se lo pueda llevar </a:t>
            </a:r>
          </a:p>
        </p:txBody>
      </p:sp>
      <p:pic>
        <p:nvPicPr>
          <p:cNvPr id="5" name="Picture 2" descr="Gucci v1">
            <a:extLst>
              <a:ext uri="{FF2B5EF4-FFF2-40B4-BE49-F238E27FC236}">
                <a16:creationId xmlns:a16="http://schemas.microsoft.com/office/drawing/2014/main" id="{DDB473BB-494A-44C6-A98E-87D4F92954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65" r="64262"/>
          <a:stretch/>
        </p:blipFill>
        <p:spPr bwMode="auto">
          <a:xfrm>
            <a:off x="469782" y="2737215"/>
            <a:ext cx="1610687" cy="32505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Un grupo de personas de pie&#10;&#10;Descripción generada automáticamente con confianza media">
            <a:extLst>
              <a:ext uri="{FF2B5EF4-FFF2-40B4-BE49-F238E27FC236}">
                <a16:creationId xmlns:a16="http://schemas.microsoft.com/office/drawing/2014/main" id="{44A3C452-1ACE-4918-AD3C-8330F2755A5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3888" r="34736"/>
          <a:stretch/>
        </p:blipFill>
        <p:spPr>
          <a:xfrm>
            <a:off x="9844228" y="2662435"/>
            <a:ext cx="1522754" cy="3250529"/>
          </a:xfrm>
          <a:prstGeom prst="rect">
            <a:avLst/>
          </a:prstGeom>
        </p:spPr>
      </p:pic>
      <p:sp>
        <p:nvSpPr>
          <p:cNvPr id="7" name="CuadroTexto 6">
            <a:extLst>
              <a:ext uri="{FF2B5EF4-FFF2-40B4-BE49-F238E27FC236}">
                <a16:creationId xmlns:a16="http://schemas.microsoft.com/office/drawing/2014/main" id="{06289B7A-DD99-4487-86BA-97D1FA35FC90}"/>
              </a:ext>
            </a:extLst>
          </p:cNvPr>
          <p:cNvSpPr txBox="1"/>
          <p:nvPr/>
        </p:nvSpPr>
        <p:spPr>
          <a:xfrm>
            <a:off x="8576206" y="6172571"/>
            <a:ext cx="3362325" cy="230832"/>
          </a:xfrm>
          <a:prstGeom prst="rect">
            <a:avLst/>
          </a:prstGeom>
          <a:noFill/>
        </p:spPr>
        <p:txBody>
          <a:bodyPr wrap="square" rtlCol="0">
            <a:spAutoFit/>
          </a:bodyPr>
          <a:lstStyle/>
          <a:p>
            <a:r>
              <a:rPr lang="es-MX" sz="900" dirty="0">
                <a:hlinkClick r:id="rId4" tooltip="https://www.modaencordoba.com/2015/01/custo-barcelona-moda-verano-2015.html"/>
              </a:rPr>
              <a:t>Esta foto</a:t>
            </a:r>
            <a:r>
              <a:rPr lang="es-MX" sz="900" dirty="0"/>
              <a:t> de Autor desconocido está bajo licencia </a:t>
            </a:r>
            <a:r>
              <a:rPr lang="es-MX" sz="900" dirty="0">
                <a:hlinkClick r:id="rId5" tooltip="https://creativecommons.org/licenses/by-nc-nd/3.0/"/>
              </a:rPr>
              <a:t>CC BY-NC-ND</a:t>
            </a:r>
            <a:endParaRPr lang="es-MX" sz="900" dirty="0"/>
          </a:p>
        </p:txBody>
      </p:sp>
      <p:sp>
        <p:nvSpPr>
          <p:cNvPr id="8" name="CuadroTexto 7">
            <a:extLst>
              <a:ext uri="{FF2B5EF4-FFF2-40B4-BE49-F238E27FC236}">
                <a16:creationId xmlns:a16="http://schemas.microsoft.com/office/drawing/2014/main" id="{1FA95AF9-DB7B-44FF-BE65-0400A1AFD29E}"/>
              </a:ext>
            </a:extLst>
          </p:cNvPr>
          <p:cNvSpPr txBox="1"/>
          <p:nvPr/>
        </p:nvSpPr>
        <p:spPr>
          <a:xfrm>
            <a:off x="352425" y="6057155"/>
            <a:ext cx="5743575" cy="230832"/>
          </a:xfrm>
          <a:prstGeom prst="rect">
            <a:avLst/>
          </a:prstGeom>
          <a:noFill/>
        </p:spPr>
        <p:txBody>
          <a:bodyPr wrap="square" rtlCol="0">
            <a:spAutoFit/>
          </a:bodyPr>
          <a:lstStyle/>
          <a:p>
            <a:r>
              <a:rPr lang="es-MX" sz="900" dirty="0">
                <a:hlinkClick r:id="rId6" tooltip="http://technofaq.org/posts/2016/05/how-virtual-and-augmented-reality-will-change-the-way-we-shop/"/>
              </a:rPr>
              <a:t>Esta foto</a:t>
            </a:r>
            <a:r>
              <a:rPr lang="es-MX" sz="900" dirty="0"/>
              <a:t> de Autor desconocido está bajo licencia </a:t>
            </a:r>
            <a:r>
              <a:rPr lang="es-MX" sz="900" dirty="0">
                <a:hlinkClick r:id="rId7" tooltip="https://creativecommons.org/licenses/by-nc-sa/3.0/"/>
              </a:rPr>
              <a:t>CC BY-SA-NC</a:t>
            </a:r>
            <a:endParaRPr lang="es-MX" sz="900" dirty="0"/>
          </a:p>
        </p:txBody>
      </p:sp>
      <p:pic>
        <p:nvPicPr>
          <p:cNvPr id="10" name="Imagen 9" descr="Imagen que contiene ropa&#10;&#10;Descripción generada automáticamente">
            <a:extLst>
              <a:ext uri="{FF2B5EF4-FFF2-40B4-BE49-F238E27FC236}">
                <a16:creationId xmlns:a16="http://schemas.microsoft.com/office/drawing/2014/main" id="{24C07B4B-57B1-4F0D-A0A5-B4B659796595}"/>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347772" y="2849948"/>
            <a:ext cx="2511248" cy="2515789"/>
          </a:xfrm>
          <a:prstGeom prst="rect">
            <a:avLst/>
          </a:prstGeom>
        </p:spPr>
      </p:pic>
      <p:sp>
        <p:nvSpPr>
          <p:cNvPr id="11" name="CuadroTexto 10">
            <a:extLst>
              <a:ext uri="{FF2B5EF4-FFF2-40B4-BE49-F238E27FC236}">
                <a16:creationId xmlns:a16="http://schemas.microsoft.com/office/drawing/2014/main" id="{2335C182-EE40-482B-8737-442977228207}"/>
              </a:ext>
            </a:extLst>
          </p:cNvPr>
          <p:cNvSpPr txBox="1"/>
          <p:nvPr/>
        </p:nvSpPr>
        <p:spPr>
          <a:xfrm>
            <a:off x="2347772" y="5374306"/>
            <a:ext cx="2238991" cy="369332"/>
          </a:xfrm>
          <a:prstGeom prst="rect">
            <a:avLst/>
          </a:prstGeom>
          <a:noFill/>
        </p:spPr>
        <p:txBody>
          <a:bodyPr wrap="square" rtlCol="0">
            <a:spAutoFit/>
          </a:bodyPr>
          <a:lstStyle/>
          <a:p>
            <a:r>
              <a:rPr lang="es-MX" sz="900" dirty="0">
                <a:hlinkClick r:id="rId9" tooltip="https://yahoraquehare.blogspot.com/2014/10/y-ahora-que-me-pongo-con-zapatos-dorados.html"/>
              </a:rPr>
              <a:t>Esta foto</a:t>
            </a:r>
            <a:r>
              <a:rPr lang="es-MX" sz="900" dirty="0"/>
              <a:t> de Autor desconocido está bajo licencia </a:t>
            </a:r>
            <a:r>
              <a:rPr lang="es-MX" sz="900" dirty="0">
                <a:hlinkClick r:id="rId5" tooltip="https://creativecommons.org/licenses/by-nc-nd/3.0/"/>
              </a:rPr>
              <a:t>CC BY-NC-ND</a:t>
            </a:r>
            <a:endParaRPr lang="es-MX" sz="900" dirty="0"/>
          </a:p>
        </p:txBody>
      </p:sp>
      <p:pic>
        <p:nvPicPr>
          <p:cNvPr id="16" name="Gráfico 15" descr="Gráfico exponencial con relleno sólido">
            <a:extLst>
              <a:ext uri="{FF2B5EF4-FFF2-40B4-BE49-F238E27FC236}">
                <a16:creationId xmlns:a16="http://schemas.microsoft.com/office/drawing/2014/main" id="{118DA1C8-1772-4CF5-BACA-B9BB163E06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0" y="0"/>
            <a:ext cx="1079948" cy="1079948"/>
          </a:xfrm>
          <a:prstGeom prst="rect">
            <a:avLst/>
          </a:prstGeom>
        </p:spPr>
      </p:pic>
      <p:pic>
        <p:nvPicPr>
          <p:cNvPr id="1026" name="Picture 2" descr="Conjunto de ropa de hombre dibujada a mano | Vector Gratis">
            <a:extLst>
              <a:ext uri="{FF2B5EF4-FFF2-40B4-BE49-F238E27FC236}">
                <a16:creationId xmlns:a16="http://schemas.microsoft.com/office/drawing/2014/main" id="{95DA67AC-6B55-4138-ACEE-1AF18668DE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0238" y="2854489"/>
            <a:ext cx="2511248" cy="2511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077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descr="Gráfico exponencial con relleno sólido">
            <a:extLst>
              <a:ext uri="{FF2B5EF4-FFF2-40B4-BE49-F238E27FC236}">
                <a16:creationId xmlns:a16="http://schemas.microsoft.com/office/drawing/2014/main" id="{EF0D3387-2360-44BB-A77E-BEC7770FCA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079948" cy="1079948"/>
          </a:xfrm>
          <a:prstGeom prst="rect">
            <a:avLst/>
          </a:prstGeom>
        </p:spPr>
      </p:pic>
      <p:sp>
        <p:nvSpPr>
          <p:cNvPr id="3" name="CuadroTexto 2">
            <a:extLst>
              <a:ext uri="{FF2B5EF4-FFF2-40B4-BE49-F238E27FC236}">
                <a16:creationId xmlns:a16="http://schemas.microsoft.com/office/drawing/2014/main" id="{5AAB7B93-B5FD-4BAC-9AF3-D96DE6C3CC0A}"/>
              </a:ext>
            </a:extLst>
          </p:cNvPr>
          <p:cNvSpPr txBox="1"/>
          <p:nvPr/>
        </p:nvSpPr>
        <p:spPr>
          <a:xfrm>
            <a:off x="1079948" y="155181"/>
            <a:ext cx="10796633" cy="1631216"/>
          </a:xfrm>
          <a:prstGeom prst="rect">
            <a:avLst/>
          </a:prstGeom>
          <a:noFill/>
        </p:spPr>
        <p:txBody>
          <a:bodyPr wrap="square" rtlCol="0">
            <a:spAutoFit/>
          </a:bodyPr>
          <a:lstStyle/>
          <a:p>
            <a:pPr algn="just"/>
            <a:r>
              <a:rPr lang="es-MX" sz="2000" dirty="0"/>
              <a:t>Conocer el comportamiento y visita de los usuarios será primordial, mediante la app se le podrá estar notificando de ofertas personalizadas dependiendo de ello y que tan frecuentemente compre ropa en ZARA o artículos en ZARA HOME, así como identificar cual es su edad será conveniente hacer estas ofertas a ciertas horas para cubrir el mayor tiempo posible estos horarios vacíos teniendo mayores ventas, mayor numero de visitas físicas así como mejoras de satisfacción en el cliente  </a:t>
            </a:r>
          </a:p>
        </p:txBody>
      </p:sp>
      <p:pic>
        <p:nvPicPr>
          <p:cNvPr id="4" name="Gráfico 3" descr="Reloj de arena terminado contorno">
            <a:extLst>
              <a:ext uri="{FF2B5EF4-FFF2-40B4-BE49-F238E27FC236}">
                <a16:creationId xmlns:a16="http://schemas.microsoft.com/office/drawing/2014/main" id="{2EB16A3C-6AD2-4F8D-B3C5-F69A5E6A8F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23886" y="4486200"/>
            <a:ext cx="914400" cy="914400"/>
          </a:xfrm>
          <a:prstGeom prst="rect">
            <a:avLst/>
          </a:prstGeom>
        </p:spPr>
      </p:pic>
      <p:pic>
        <p:nvPicPr>
          <p:cNvPr id="5" name="Gráfico 4" descr="Viaje contorno">
            <a:extLst>
              <a:ext uri="{FF2B5EF4-FFF2-40B4-BE49-F238E27FC236}">
                <a16:creationId xmlns:a16="http://schemas.microsoft.com/office/drawing/2014/main" id="{0E37A7CE-E9D4-4DF1-98E2-6AA23E711D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3886" y="3202530"/>
            <a:ext cx="914400" cy="914400"/>
          </a:xfrm>
          <a:prstGeom prst="rect">
            <a:avLst/>
          </a:prstGeom>
        </p:spPr>
      </p:pic>
      <p:pic>
        <p:nvPicPr>
          <p:cNvPr id="6" name="Gráfico 5" descr="Tendencia al alza contorno">
            <a:extLst>
              <a:ext uri="{FF2B5EF4-FFF2-40B4-BE49-F238E27FC236}">
                <a16:creationId xmlns:a16="http://schemas.microsoft.com/office/drawing/2014/main" id="{603DEA74-AF10-4EF0-AEF9-A8F504A1AF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37306" y="1918860"/>
            <a:ext cx="914400" cy="914400"/>
          </a:xfrm>
          <a:prstGeom prst="rect">
            <a:avLst/>
          </a:prstGeom>
        </p:spPr>
      </p:pic>
      <p:pic>
        <p:nvPicPr>
          <p:cNvPr id="7" name="Gráfico 6" descr="Colegial contorno">
            <a:extLst>
              <a:ext uri="{FF2B5EF4-FFF2-40B4-BE49-F238E27FC236}">
                <a16:creationId xmlns:a16="http://schemas.microsoft.com/office/drawing/2014/main" id="{37FA8200-E106-4713-85A8-3FC17671F8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34101" y="4699234"/>
            <a:ext cx="1265552" cy="1265552"/>
          </a:xfrm>
          <a:prstGeom prst="rect">
            <a:avLst/>
          </a:prstGeom>
        </p:spPr>
      </p:pic>
      <p:pic>
        <p:nvPicPr>
          <p:cNvPr id="8" name="Gráfico 7" descr="Perfil de mujer contorno">
            <a:extLst>
              <a:ext uri="{FF2B5EF4-FFF2-40B4-BE49-F238E27FC236}">
                <a16:creationId xmlns:a16="http://schemas.microsoft.com/office/drawing/2014/main" id="{06DFE52E-FECF-4772-9294-0787480B74E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5550" y="3087432"/>
            <a:ext cx="1284591" cy="1284591"/>
          </a:xfrm>
          <a:prstGeom prst="rect">
            <a:avLst/>
          </a:prstGeom>
        </p:spPr>
      </p:pic>
      <p:pic>
        <p:nvPicPr>
          <p:cNvPr id="9" name="Gráfico 8" descr="Perfil de hombre contorno">
            <a:extLst>
              <a:ext uri="{FF2B5EF4-FFF2-40B4-BE49-F238E27FC236}">
                <a16:creationId xmlns:a16="http://schemas.microsoft.com/office/drawing/2014/main" id="{88AC8E92-D1ED-4890-9F70-04FAA82E414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4582" y="3054915"/>
            <a:ext cx="1284591" cy="1284591"/>
          </a:xfrm>
          <a:prstGeom prst="rect">
            <a:avLst/>
          </a:prstGeom>
        </p:spPr>
      </p:pic>
      <p:pic>
        <p:nvPicPr>
          <p:cNvPr id="10" name="Gráfico 9" descr="Colegiala contorno">
            <a:extLst>
              <a:ext uri="{FF2B5EF4-FFF2-40B4-BE49-F238E27FC236}">
                <a16:creationId xmlns:a16="http://schemas.microsoft.com/office/drawing/2014/main" id="{F1942C24-12A6-4348-BD1D-D860BE45ED3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5551" y="4699234"/>
            <a:ext cx="1284591" cy="1284591"/>
          </a:xfrm>
          <a:prstGeom prst="rect">
            <a:avLst/>
          </a:prstGeom>
        </p:spPr>
      </p:pic>
      <p:pic>
        <p:nvPicPr>
          <p:cNvPr id="15" name="Gráfico 14" descr="Trabajador de oficina con relleno sólido">
            <a:extLst>
              <a:ext uri="{FF2B5EF4-FFF2-40B4-BE49-F238E27FC236}">
                <a16:creationId xmlns:a16="http://schemas.microsoft.com/office/drawing/2014/main" id="{2046BB29-6D4E-4257-958B-2BA4EBA90A4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21911" y="3403490"/>
            <a:ext cx="1133474" cy="1133474"/>
          </a:xfrm>
          <a:prstGeom prst="rect">
            <a:avLst/>
          </a:prstGeom>
        </p:spPr>
      </p:pic>
      <p:pic>
        <p:nvPicPr>
          <p:cNvPr id="16" name="Gráfico 15" descr="Trabajadora de oficina contorno">
            <a:extLst>
              <a:ext uri="{FF2B5EF4-FFF2-40B4-BE49-F238E27FC236}">
                <a16:creationId xmlns:a16="http://schemas.microsoft.com/office/drawing/2014/main" id="{628A9865-AC9D-42B8-B03D-55619134332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344789" y="3403490"/>
            <a:ext cx="1133475" cy="1133475"/>
          </a:xfrm>
          <a:prstGeom prst="rect">
            <a:avLst/>
          </a:prstGeom>
        </p:spPr>
      </p:pic>
      <p:sp>
        <p:nvSpPr>
          <p:cNvPr id="17" name="CuadroTexto 16">
            <a:extLst>
              <a:ext uri="{FF2B5EF4-FFF2-40B4-BE49-F238E27FC236}">
                <a16:creationId xmlns:a16="http://schemas.microsoft.com/office/drawing/2014/main" id="{27974F9C-C1BA-4887-924A-A0AB7D022F09}"/>
              </a:ext>
            </a:extLst>
          </p:cNvPr>
          <p:cNvSpPr txBox="1"/>
          <p:nvPr/>
        </p:nvSpPr>
        <p:spPr>
          <a:xfrm>
            <a:off x="498029" y="2106684"/>
            <a:ext cx="3858935" cy="646331"/>
          </a:xfrm>
          <a:prstGeom prst="rect">
            <a:avLst/>
          </a:prstGeom>
          <a:noFill/>
        </p:spPr>
        <p:txBody>
          <a:bodyPr wrap="square" rtlCol="0">
            <a:spAutoFit/>
          </a:bodyPr>
          <a:lstStyle/>
          <a:p>
            <a:r>
              <a:rPr lang="es-MX" dirty="0"/>
              <a:t>Clientes con mayor tiempo libre en la tarde y fines de semana</a:t>
            </a:r>
          </a:p>
        </p:txBody>
      </p:sp>
      <p:sp>
        <p:nvSpPr>
          <p:cNvPr id="18" name="CuadroTexto 17">
            <a:extLst>
              <a:ext uri="{FF2B5EF4-FFF2-40B4-BE49-F238E27FC236}">
                <a16:creationId xmlns:a16="http://schemas.microsoft.com/office/drawing/2014/main" id="{7222D650-C37C-47A9-91C9-73F630AE7453}"/>
              </a:ext>
            </a:extLst>
          </p:cNvPr>
          <p:cNvSpPr txBox="1"/>
          <p:nvPr/>
        </p:nvSpPr>
        <p:spPr>
          <a:xfrm>
            <a:off x="5159230" y="2348917"/>
            <a:ext cx="4060272" cy="646331"/>
          </a:xfrm>
          <a:prstGeom prst="rect">
            <a:avLst/>
          </a:prstGeom>
          <a:noFill/>
        </p:spPr>
        <p:txBody>
          <a:bodyPr wrap="square" rtlCol="0">
            <a:spAutoFit/>
          </a:bodyPr>
          <a:lstStyle/>
          <a:p>
            <a:r>
              <a:rPr lang="es-MX" dirty="0"/>
              <a:t>Clientes que varían su tiempo, dependiendo de la ocupación</a:t>
            </a:r>
          </a:p>
        </p:txBody>
      </p:sp>
    </p:spTree>
    <p:extLst>
      <p:ext uri="{BB962C8B-B14F-4D97-AF65-F5344CB8AC3E}">
        <p14:creationId xmlns:p14="http://schemas.microsoft.com/office/powerpoint/2010/main" val="196865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descr="Calendario mensual con relleno sólido">
            <a:extLst>
              <a:ext uri="{FF2B5EF4-FFF2-40B4-BE49-F238E27FC236}">
                <a16:creationId xmlns:a16="http://schemas.microsoft.com/office/drawing/2014/main" id="{2FFECA7E-2B19-46CA-AF0E-3B3443A4E7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50" y="0"/>
            <a:ext cx="1079948" cy="1079948"/>
          </a:xfrm>
          <a:prstGeom prst="rect">
            <a:avLst/>
          </a:prstGeom>
        </p:spPr>
      </p:pic>
      <p:sp>
        <p:nvSpPr>
          <p:cNvPr id="6" name="CuadroTexto 5">
            <a:extLst>
              <a:ext uri="{FF2B5EF4-FFF2-40B4-BE49-F238E27FC236}">
                <a16:creationId xmlns:a16="http://schemas.microsoft.com/office/drawing/2014/main" id="{DFEDA771-C815-4352-AE86-66D4188B4B66}"/>
              </a:ext>
            </a:extLst>
          </p:cNvPr>
          <p:cNvSpPr txBox="1"/>
          <p:nvPr/>
        </p:nvSpPr>
        <p:spPr>
          <a:xfrm>
            <a:off x="1035698" y="556728"/>
            <a:ext cx="1907189" cy="523220"/>
          </a:xfrm>
          <a:prstGeom prst="rect">
            <a:avLst/>
          </a:prstGeom>
          <a:noFill/>
        </p:spPr>
        <p:txBody>
          <a:bodyPr wrap="none" rtlCol="0">
            <a:spAutoFit/>
          </a:bodyPr>
          <a:lstStyle/>
          <a:p>
            <a:r>
              <a:rPr lang="es-MX" sz="2800" dirty="0"/>
              <a:t>A FUTURO</a:t>
            </a:r>
          </a:p>
        </p:txBody>
      </p:sp>
      <p:sp>
        <p:nvSpPr>
          <p:cNvPr id="8" name="CuadroTexto 7">
            <a:extLst>
              <a:ext uri="{FF2B5EF4-FFF2-40B4-BE49-F238E27FC236}">
                <a16:creationId xmlns:a16="http://schemas.microsoft.com/office/drawing/2014/main" id="{FAC90B30-A1AF-45AC-BE3A-5E9BD4AF7557}"/>
              </a:ext>
            </a:extLst>
          </p:cNvPr>
          <p:cNvSpPr txBox="1"/>
          <p:nvPr/>
        </p:nvSpPr>
        <p:spPr>
          <a:xfrm>
            <a:off x="469782" y="1246862"/>
            <a:ext cx="10796633" cy="1323439"/>
          </a:xfrm>
          <a:prstGeom prst="rect">
            <a:avLst/>
          </a:prstGeom>
          <a:noFill/>
        </p:spPr>
        <p:txBody>
          <a:bodyPr wrap="square" rtlCol="0">
            <a:spAutoFit/>
          </a:bodyPr>
          <a:lstStyle/>
          <a:p>
            <a:pPr algn="just"/>
            <a:r>
              <a:rPr lang="es-MX" sz="2000" dirty="0"/>
              <a:t>Si se logra ver el aumento de clientes como ventas de las sucursales por el uso de estas herramientas  se podrá mejorar la experiencia del usuario aun más con la inteligencia artificial, trayendo a celebridades a que graben o modelen ropa de la marca, o bien si esta en el teléfono el usuario escaneando códigos que se escuché la voz de la celebridad y lo pueda ver con un conjunto de ropa.  </a:t>
            </a:r>
          </a:p>
        </p:txBody>
      </p:sp>
      <p:pic>
        <p:nvPicPr>
          <p:cNvPr id="4" name="Imagen 3" descr="Un hombre con los brazos cruzados&#10;&#10;Descripción generada automáticamente con confianza baja">
            <a:extLst>
              <a:ext uri="{FF2B5EF4-FFF2-40B4-BE49-F238E27FC236}">
                <a16:creationId xmlns:a16="http://schemas.microsoft.com/office/drawing/2014/main" id="{838AF0CE-D6C5-4C3B-A4DB-07770547A94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6488" y="3069772"/>
            <a:ext cx="1880185" cy="2820277"/>
          </a:xfrm>
          <a:prstGeom prst="rect">
            <a:avLst/>
          </a:prstGeom>
        </p:spPr>
      </p:pic>
      <p:sp>
        <p:nvSpPr>
          <p:cNvPr id="5" name="CuadroTexto 4">
            <a:extLst>
              <a:ext uri="{FF2B5EF4-FFF2-40B4-BE49-F238E27FC236}">
                <a16:creationId xmlns:a16="http://schemas.microsoft.com/office/drawing/2014/main" id="{5133DF71-43C1-406F-8E45-A34183A27A03}"/>
              </a:ext>
            </a:extLst>
          </p:cNvPr>
          <p:cNvSpPr txBox="1"/>
          <p:nvPr/>
        </p:nvSpPr>
        <p:spPr>
          <a:xfrm>
            <a:off x="177531" y="6116606"/>
            <a:ext cx="1811761" cy="369332"/>
          </a:xfrm>
          <a:prstGeom prst="rect">
            <a:avLst/>
          </a:prstGeom>
          <a:noFill/>
        </p:spPr>
        <p:txBody>
          <a:bodyPr wrap="square" rtlCol="0">
            <a:spAutoFit/>
          </a:bodyPr>
          <a:lstStyle/>
          <a:p>
            <a:r>
              <a:rPr lang="es-MX" sz="900" dirty="0">
                <a:hlinkClick r:id="rId5" tooltip="http://ohmacheansia.blogspot.com/2015/01/10-uomini-cui-infondoinfondomaneanchetr.html"/>
              </a:rPr>
              <a:t>Esta foto</a:t>
            </a:r>
            <a:r>
              <a:rPr lang="es-MX" sz="900" dirty="0"/>
              <a:t> de Autor desconocido está bajo licencia </a:t>
            </a:r>
            <a:r>
              <a:rPr lang="es-MX" sz="900" dirty="0">
                <a:hlinkClick r:id="rId6" tooltip="https://creativecommons.org/licenses/by-nc-nd/3.0/"/>
              </a:rPr>
              <a:t>CC BY-NC-ND</a:t>
            </a:r>
            <a:endParaRPr lang="es-MX" sz="900" dirty="0"/>
          </a:p>
        </p:txBody>
      </p:sp>
      <p:pic>
        <p:nvPicPr>
          <p:cNvPr id="9" name="Imagen 8" descr="Un par de personas posando para una foto&#10;&#10;Descripción generada automáticamente con confianza media">
            <a:extLst>
              <a:ext uri="{FF2B5EF4-FFF2-40B4-BE49-F238E27FC236}">
                <a16:creationId xmlns:a16="http://schemas.microsoft.com/office/drawing/2014/main" id="{1128281B-2335-425C-91EC-0E4B6D7C107B}"/>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 r="171"/>
          <a:stretch/>
        </p:blipFill>
        <p:spPr>
          <a:xfrm>
            <a:off x="9396897" y="3200400"/>
            <a:ext cx="2554644" cy="2559020"/>
          </a:xfrm>
          <a:prstGeom prst="rect">
            <a:avLst/>
          </a:prstGeom>
        </p:spPr>
      </p:pic>
      <p:sp>
        <p:nvSpPr>
          <p:cNvPr id="10" name="CuadroTexto 9">
            <a:extLst>
              <a:ext uri="{FF2B5EF4-FFF2-40B4-BE49-F238E27FC236}">
                <a16:creationId xmlns:a16="http://schemas.microsoft.com/office/drawing/2014/main" id="{81DD2FC3-6D77-41E1-B5DA-E5667F0B2767}"/>
              </a:ext>
            </a:extLst>
          </p:cNvPr>
          <p:cNvSpPr txBox="1"/>
          <p:nvPr/>
        </p:nvSpPr>
        <p:spPr>
          <a:xfrm>
            <a:off x="9508865" y="6116606"/>
            <a:ext cx="2330709" cy="369332"/>
          </a:xfrm>
          <a:prstGeom prst="rect">
            <a:avLst/>
          </a:prstGeom>
          <a:noFill/>
        </p:spPr>
        <p:txBody>
          <a:bodyPr wrap="square" rtlCol="0">
            <a:spAutoFit/>
          </a:bodyPr>
          <a:lstStyle/>
          <a:p>
            <a:r>
              <a:rPr lang="es-MX" sz="900" dirty="0">
                <a:hlinkClick r:id="rId8" tooltip="http://twilightmaster1.blogspot.com/2009/09/taylor-swift-beijar-taylor-lautner-foi.html"/>
              </a:rPr>
              <a:t>Esta foto</a:t>
            </a:r>
            <a:r>
              <a:rPr lang="es-MX" sz="900" dirty="0"/>
              <a:t> de Autor desconocido está bajo licencia </a:t>
            </a:r>
            <a:r>
              <a:rPr lang="es-MX" sz="900" dirty="0">
                <a:hlinkClick r:id="rId6" tooltip="https://creativecommons.org/licenses/by-nc-nd/3.0/"/>
              </a:rPr>
              <a:t>CC BY-NC-ND</a:t>
            </a:r>
            <a:endParaRPr lang="es-MX" sz="900" dirty="0"/>
          </a:p>
        </p:txBody>
      </p:sp>
      <p:pic>
        <p:nvPicPr>
          <p:cNvPr id="12" name="Imagen 11" descr="Una mujer hablando por teléfono&#10;&#10;Descripción generada automáticamente con confianza baja">
            <a:extLst>
              <a:ext uri="{FF2B5EF4-FFF2-40B4-BE49-F238E27FC236}">
                <a16:creationId xmlns:a16="http://schemas.microsoft.com/office/drawing/2014/main" id="{262196DE-B41C-4BC1-8046-BF4A0F27A6DB}"/>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48123"/>
          <a:stretch/>
        </p:blipFill>
        <p:spPr>
          <a:xfrm>
            <a:off x="6740687" y="3192382"/>
            <a:ext cx="2282015" cy="2850348"/>
          </a:xfrm>
          <a:prstGeom prst="rect">
            <a:avLst/>
          </a:prstGeom>
        </p:spPr>
      </p:pic>
      <p:sp>
        <p:nvSpPr>
          <p:cNvPr id="13" name="CuadroTexto 12">
            <a:extLst>
              <a:ext uri="{FF2B5EF4-FFF2-40B4-BE49-F238E27FC236}">
                <a16:creationId xmlns:a16="http://schemas.microsoft.com/office/drawing/2014/main" id="{E138C5FE-64DD-4D4B-A8BB-936CC401D58A}"/>
              </a:ext>
            </a:extLst>
          </p:cNvPr>
          <p:cNvSpPr txBox="1"/>
          <p:nvPr/>
        </p:nvSpPr>
        <p:spPr>
          <a:xfrm>
            <a:off x="6275274" y="6204853"/>
            <a:ext cx="3242874" cy="369332"/>
          </a:xfrm>
          <a:prstGeom prst="rect">
            <a:avLst/>
          </a:prstGeom>
          <a:noFill/>
        </p:spPr>
        <p:txBody>
          <a:bodyPr wrap="square" rtlCol="0">
            <a:spAutoFit/>
          </a:bodyPr>
          <a:lstStyle/>
          <a:p>
            <a:r>
              <a:rPr lang="es-MX" sz="900">
                <a:hlinkClick r:id="rId10" tooltip="http://enamodeuse.blogspot.com/2010/05/true-butterflies.html"/>
              </a:rPr>
              <a:t>Esta foto</a:t>
            </a:r>
            <a:r>
              <a:rPr lang="es-MX" sz="900"/>
              <a:t> de Autor desconocido está bajo licencia </a:t>
            </a:r>
            <a:r>
              <a:rPr lang="es-MX" sz="900">
                <a:hlinkClick r:id="rId6" tooltip="https://creativecommons.org/licenses/by-nc-nd/3.0/"/>
              </a:rPr>
              <a:t>CC BY-NC-ND</a:t>
            </a:r>
            <a:endParaRPr lang="es-MX" sz="900"/>
          </a:p>
        </p:txBody>
      </p:sp>
      <p:pic>
        <p:nvPicPr>
          <p:cNvPr id="15" name="Imagen 14" descr="Un hombre con un traje de color negro en la mano&#10;&#10;Descripción generada automáticamente con confianza media">
            <a:extLst>
              <a:ext uri="{FF2B5EF4-FFF2-40B4-BE49-F238E27FC236}">
                <a16:creationId xmlns:a16="http://schemas.microsoft.com/office/drawing/2014/main" id="{AFB17761-3667-402F-9D89-BE78C27B732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051429" y="3353870"/>
            <a:ext cx="2282015" cy="2527371"/>
          </a:xfrm>
          <a:prstGeom prst="rect">
            <a:avLst/>
          </a:prstGeom>
        </p:spPr>
      </p:pic>
      <p:sp>
        <p:nvSpPr>
          <p:cNvPr id="16" name="CuadroTexto 15">
            <a:extLst>
              <a:ext uri="{FF2B5EF4-FFF2-40B4-BE49-F238E27FC236}">
                <a16:creationId xmlns:a16="http://schemas.microsoft.com/office/drawing/2014/main" id="{9BF354AC-A8DF-4A88-A4AB-0329AC3422D1}"/>
              </a:ext>
            </a:extLst>
          </p:cNvPr>
          <p:cNvSpPr txBox="1"/>
          <p:nvPr/>
        </p:nvSpPr>
        <p:spPr>
          <a:xfrm>
            <a:off x="2939461" y="6116606"/>
            <a:ext cx="2008220" cy="369332"/>
          </a:xfrm>
          <a:prstGeom prst="rect">
            <a:avLst/>
          </a:prstGeom>
          <a:noFill/>
        </p:spPr>
        <p:txBody>
          <a:bodyPr wrap="square" rtlCol="0">
            <a:spAutoFit/>
          </a:bodyPr>
          <a:lstStyle/>
          <a:p>
            <a:r>
              <a:rPr lang="es-MX" sz="900" dirty="0">
                <a:hlinkClick r:id="rId12" tooltip="https://generacionxbox.com/camiseta-cyberpunk-keanu-reeves-e3/"/>
              </a:rPr>
              <a:t>Esta foto</a:t>
            </a:r>
            <a:r>
              <a:rPr lang="es-MX" sz="900" dirty="0"/>
              <a:t> de Autor desconocido está bajo licencia </a:t>
            </a:r>
            <a:r>
              <a:rPr lang="es-MX" sz="900" dirty="0">
                <a:hlinkClick r:id="rId13" tooltip="https://creativecommons.org/licenses/by/3.0/"/>
              </a:rPr>
              <a:t>CC BY</a:t>
            </a:r>
            <a:endParaRPr lang="es-MX" sz="900" dirty="0"/>
          </a:p>
        </p:txBody>
      </p:sp>
    </p:spTree>
    <p:extLst>
      <p:ext uri="{BB962C8B-B14F-4D97-AF65-F5344CB8AC3E}">
        <p14:creationId xmlns:p14="http://schemas.microsoft.com/office/powerpoint/2010/main" val="1000073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descr="Calendario mensual con relleno sólido">
            <a:extLst>
              <a:ext uri="{FF2B5EF4-FFF2-40B4-BE49-F238E27FC236}">
                <a16:creationId xmlns:a16="http://schemas.microsoft.com/office/drawing/2014/main" id="{BD59C36A-0605-4929-8701-FDACF7BE11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50" y="0"/>
            <a:ext cx="1079948" cy="1079948"/>
          </a:xfrm>
          <a:prstGeom prst="rect">
            <a:avLst/>
          </a:prstGeom>
        </p:spPr>
      </p:pic>
      <p:sp>
        <p:nvSpPr>
          <p:cNvPr id="3" name="CuadroTexto 2">
            <a:extLst>
              <a:ext uri="{FF2B5EF4-FFF2-40B4-BE49-F238E27FC236}">
                <a16:creationId xmlns:a16="http://schemas.microsoft.com/office/drawing/2014/main" id="{8E1BA08B-A5C9-418F-A08A-C9E1BFB562D4}"/>
              </a:ext>
            </a:extLst>
          </p:cNvPr>
          <p:cNvSpPr txBox="1"/>
          <p:nvPr/>
        </p:nvSpPr>
        <p:spPr>
          <a:xfrm>
            <a:off x="697806" y="1200412"/>
            <a:ext cx="10170218" cy="1631216"/>
          </a:xfrm>
          <a:prstGeom prst="rect">
            <a:avLst/>
          </a:prstGeom>
          <a:noFill/>
        </p:spPr>
        <p:txBody>
          <a:bodyPr wrap="square" rtlCol="0">
            <a:spAutoFit/>
          </a:bodyPr>
          <a:lstStyle/>
          <a:p>
            <a:pPr algn="just"/>
            <a:r>
              <a:rPr lang="es-MX" sz="2000" dirty="0"/>
              <a:t>A su vez mediante la aplicación ir desarrollando información mas precisa del usuario mediante la actualización de su físico la altura y sus medidas que puedan ser recopiladas por algún experto en sucursal y en base a ello, que sepa que talla es con tales prendas y telas para así conocer el inventario específico para el usuario, si tiene barba o no que ropa y estilos irían más con él, mientras que con ella si es para una ocasión especial que ropa le favorecería. </a:t>
            </a:r>
          </a:p>
        </p:txBody>
      </p:sp>
      <p:pic>
        <p:nvPicPr>
          <p:cNvPr id="5" name="Gráfico 4" descr="Vestido con relleno sólido">
            <a:extLst>
              <a:ext uri="{FF2B5EF4-FFF2-40B4-BE49-F238E27FC236}">
                <a16:creationId xmlns:a16="http://schemas.microsoft.com/office/drawing/2014/main" id="{5F0A235B-39DC-4987-9EC5-30288CEF34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6914" y="4463585"/>
            <a:ext cx="914400" cy="914400"/>
          </a:xfrm>
          <a:prstGeom prst="rect">
            <a:avLst/>
          </a:prstGeom>
        </p:spPr>
      </p:pic>
      <p:pic>
        <p:nvPicPr>
          <p:cNvPr id="7" name="Gráfico 6" descr="Bigote con relleno sólido">
            <a:extLst>
              <a:ext uri="{FF2B5EF4-FFF2-40B4-BE49-F238E27FC236}">
                <a16:creationId xmlns:a16="http://schemas.microsoft.com/office/drawing/2014/main" id="{7121F74E-8EE0-4830-924F-2417F174E8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6914" y="3386113"/>
            <a:ext cx="914400" cy="914400"/>
          </a:xfrm>
          <a:prstGeom prst="rect">
            <a:avLst/>
          </a:prstGeom>
        </p:spPr>
      </p:pic>
      <p:pic>
        <p:nvPicPr>
          <p:cNvPr id="9" name="Gráfico 8" descr="Bolsa para la compra con relleno sólido">
            <a:extLst>
              <a:ext uri="{FF2B5EF4-FFF2-40B4-BE49-F238E27FC236}">
                <a16:creationId xmlns:a16="http://schemas.microsoft.com/office/drawing/2014/main" id="{438A4744-CB18-4357-940D-9E46749156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98025" y="3843313"/>
            <a:ext cx="914400" cy="914400"/>
          </a:xfrm>
          <a:prstGeom prst="rect">
            <a:avLst/>
          </a:prstGeom>
        </p:spPr>
      </p:pic>
      <p:pic>
        <p:nvPicPr>
          <p:cNvPr id="11" name="Gráfico 10" descr="Smartphone contorno">
            <a:extLst>
              <a:ext uri="{FF2B5EF4-FFF2-40B4-BE49-F238E27FC236}">
                <a16:creationId xmlns:a16="http://schemas.microsoft.com/office/drawing/2014/main" id="{9165B440-EC25-401E-9B3C-171F03D3E8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51584" y="3843313"/>
            <a:ext cx="914400" cy="914400"/>
          </a:xfrm>
          <a:prstGeom prst="rect">
            <a:avLst/>
          </a:prstGeom>
        </p:spPr>
      </p:pic>
      <p:pic>
        <p:nvPicPr>
          <p:cNvPr id="13" name="Gráfico 12" descr="Actualizar con relleno sólido">
            <a:extLst>
              <a:ext uri="{FF2B5EF4-FFF2-40B4-BE49-F238E27FC236}">
                <a16:creationId xmlns:a16="http://schemas.microsoft.com/office/drawing/2014/main" id="{5D54427C-634B-472D-9B6F-99B6D138FA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49249" y="3843313"/>
            <a:ext cx="914400" cy="914400"/>
          </a:xfrm>
          <a:prstGeom prst="rect">
            <a:avLst/>
          </a:prstGeom>
        </p:spPr>
      </p:pic>
    </p:spTree>
    <p:extLst>
      <p:ext uri="{BB962C8B-B14F-4D97-AF65-F5344CB8AC3E}">
        <p14:creationId xmlns:p14="http://schemas.microsoft.com/office/powerpoint/2010/main" val="3018464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22145E2-D41B-4332-911F-0B205E8B7CF2}"/>
              </a:ext>
            </a:extLst>
          </p:cNvPr>
          <p:cNvSpPr txBox="1"/>
          <p:nvPr/>
        </p:nvSpPr>
        <p:spPr>
          <a:xfrm>
            <a:off x="1385686" y="862466"/>
            <a:ext cx="3876676" cy="523220"/>
          </a:xfrm>
          <a:prstGeom prst="rect">
            <a:avLst/>
          </a:prstGeom>
          <a:noFill/>
        </p:spPr>
        <p:txBody>
          <a:bodyPr wrap="square" rtlCol="0">
            <a:spAutoFit/>
          </a:bodyPr>
          <a:lstStyle/>
          <a:p>
            <a:r>
              <a:rPr lang="es-MX" sz="2800" dirty="0"/>
              <a:t>IDENTIFICACIÓN</a:t>
            </a:r>
            <a:endParaRPr lang="es-MX" dirty="0"/>
          </a:p>
        </p:txBody>
      </p:sp>
      <p:pic>
        <p:nvPicPr>
          <p:cNvPr id="6" name="Gráfico 5" descr="Trabajador de oficina con relleno sólido">
            <a:extLst>
              <a:ext uri="{FF2B5EF4-FFF2-40B4-BE49-F238E27FC236}">
                <a16:creationId xmlns:a16="http://schemas.microsoft.com/office/drawing/2014/main" id="{9B65C66F-BAFA-48B9-9001-8A3A30B121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9276" y="1554171"/>
            <a:ext cx="1133474" cy="1133474"/>
          </a:xfrm>
          <a:prstGeom prst="rect">
            <a:avLst/>
          </a:prstGeom>
        </p:spPr>
      </p:pic>
      <p:pic>
        <p:nvPicPr>
          <p:cNvPr id="7" name="Gráfico 6" descr="Colegial contorno">
            <a:extLst>
              <a:ext uri="{FF2B5EF4-FFF2-40B4-BE49-F238E27FC236}">
                <a16:creationId xmlns:a16="http://schemas.microsoft.com/office/drawing/2014/main" id="{339B02C3-CFB4-49A5-A6B1-E427B5693E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73236" y="4680572"/>
            <a:ext cx="1265552" cy="1265552"/>
          </a:xfrm>
          <a:prstGeom prst="rect">
            <a:avLst/>
          </a:prstGeom>
        </p:spPr>
      </p:pic>
      <p:pic>
        <p:nvPicPr>
          <p:cNvPr id="8" name="Gráfico 7" descr="Trabajadora de oficina contorno">
            <a:extLst>
              <a:ext uri="{FF2B5EF4-FFF2-40B4-BE49-F238E27FC236}">
                <a16:creationId xmlns:a16="http://schemas.microsoft.com/office/drawing/2014/main" id="{0CCC49F7-5F60-458D-A8E1-C4BB9D9F26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0242" y="1535132"/>
            <a:ext cx="1133475" cy="1133475"/>
          </a:xfrm>
          <a:prstGeom prst="rect">
            <a:avLst/>
          </a:prstGeom>
        </p:spPr>
      </p:pic>
      <p:sp>
        <p:nvSpPr>
          <p:cNvPr id="9" name="CuadroTexto 8">
            <a:extLst>
              <a:ext uri="{FF2B5EF4-FFF2-40B4-BE49-F238E27FC236}">
                <a16:creationId xmlns:a16="http://schemas.microsoft.com/office/drawing/2014/main" id="{69FAE357-9677-4933-BAB1-DA60EDD1D25C}"/>
              </a:ext>
            </a:extLst>
          </p:cNvPr>
          <p:cNvSpPr txBox="1"/>
          <p:nvPr/>
        </p:nvSpPr>
        <p:spPr>
          <a:xfrm>
            <a:off x="692843" y="1714499"/>
            <a:ext cx="7078360" cy="1323439"/>
          </a:xfrm>
          <a:prstGeom prst="rect">
            <a:avLst/>
          </a:prstGeom>
          <a:noFill/>
        </p:spPr>
        <p:txBody>
          <a:bodyPr wrap="square" rtlCol="0">
            <a:spAutoFit/>
          </a:bodyPr>
          <a:lstStyle/>
          <a:p>
            <a:pPr algn="just"/>
            <a:r>
              <a:rPr lang="es-MX" sz="2000" dirty="0"/>
              <a:t>Si bien sabemos los clientes son de edad media y baja, es importante reconocer a todos los clientes, para así, mejorar sus experiencias y poder llegar a todo el público, incrementando no solo las visitas, sino también el rango de edad de los visitantes.</a:t>
            </a:r>
          </a:p>
        </p:txBody>
      </p:sp>
      <p:sp>
        <p:nvSpPr>
          <p:cNvPr id="19" name="CuadroTexto 18">
            <a:extLst>
              <a:ext uri="{FF2B5EF4-FFF2-40B4-BE49-F238E27FC236}">
                <a16:creationId xmlns:a16="http://schemas.microsoft.com/office/drawing/2014/main" id="{33CF5B29-652F-4CB6-8A5E-AAAF4FE74521}"/>
              </a:ext>
            </a:extLst>
          </p:cNvPr>
          <p:cNvSpPr txBox="1"/>
          <p:nvPr/>
        </p:nvSpPr>
        <p:spPr>
          <a:xfrm>
            <a:off x="692843" y="3845529"/>
            <a:ext cx="7078360" cy="1015663"/>
          </a:xfrm>
          <a:prstGeom prst="rect">
            <a:avLst/>
          </a:prstGeom>
          <a:noFill/>
        </p:spPr>
        <p:txBody>
          <a:bodyPr wrap="square" rtlCol="0">
            <a:spAutoFit/>
          </a:bodyPr>
          <a:lstStyle/>
          <a:p>
            <a:pPr algn="just"/>
            <a:r>
              <a:rPr lang="es-MX" sz="2000" dirty="0"/>
              <a:t>Con base en que cada cliente es diferente para aumentar las ventas de forma general se debe reconocer los factores a considerar de cada uno.</a:t>
            </a:r>
          </a:p>
        </p:txBody>
      </p:sp>
      <p:pic>
        <p:nvPicPr>
          <p:cNvPr id="20" name="Gráfico 19" descr="Cerebro en la cabeza contorno">
            <a:extLst>
              <a:ext uri="{FF2B5EF4-FFF2-40B4-BE49-F238E27FC236}">
                <a16:creationId xmlns:a16="http://schemas.microsoft.com/office/drawing/2014/main" id="{3C0EF47B-30A8-4E60-8843-15737AE38F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0"/>
            <a:ext cx="1385686" cy="1385686"/>
          </a:xfrm>
          <a:prstGeom prst="rect">
            <a:avLst/>
          </a:prstGeom>
        </p:spPr>
      </p:pic>
      <p:pic>
        <p:nvPicPr>
          <p:cNvPr id="21" name="Gráfico 20" descr="Perfil de mujer contorno">
            <a:extLst>
              <a:ext uri="{FF2B5EF4-FFF2-40B4-BE49-F238E27FC236}">
                <a16:creationId xmlns:a16="http://schemas.microsoft.com/office/drawing/2014/main" id="{DD674D65-9212-4A73-AAF7-6EB54E4AA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54685" y="3068770"/>
            <a:ext cx="1284591" cy="1284591"/>
          </a:xfrm>
          <a:prstGeom prst="rect">
            <a:avLst/>
          </a:prstGeom>
        </p:spPr>
      </p:pic>
      <p:pic>
        <p:nvPicPr>
          <p:cNvPr id="22" name="Gráfico 21" descr="Perfil de hombre contorno">
            <a:extLst>
              <a:ext uri="{FF2B5EF4-FFF2-40B4-BE49-F238E27FC236}">
                <a16:creationId xmlns:a16="http://schemas.microsoft.com/office/drawing/2014/main" id="{72FCE0F5-6496-4F46-A1AD-6F7B8BDD465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63717" y="3036253"/>
            <a:ext cx="1284591" cy="1284591"/>
          </a:xfrm>
          <a:prstGeom prst="rect">
            <a:avLst/>
          </a:prstGeom>
        </p:spPr>
      </p:pic>
      <p:pic>
        <p:nvPicPr>
          <p:cNvPr id="23" name="Gráfico 22" descr="Colegiala contorno">
            <a:extLst>
              <a:ext uri="{FF2B5EF4-FFF2-40B4-BE49-F238E27FC236}">
                <a16:creationId xmlns:a16="http://schemas.microsoft.com/office/drawing/2014/main" id="{BC6EE87C-DA76-4725-BA8E-A488747E34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4686" y="4680572"/>
            <a:ext cx="1284591" cy="1284591"/>
          </a:xfrm>
          <a:prstGeom prst="rect">
            <a:avLst/>
          </a:prstGeom>
        </p:spPr>
      </p:pic>
    </p:spTree>
    <p:extLst>
      <p:ext uri="{BB962C8B-B14F-4D97-AF65-F5344CB8AC3E}">
        <p14:creationId xmlns:p14="http://schemas.microsoft.com/office/powerpoint/2010/main" val="2222192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descr="Cerebro en la cabeza contorno">
            <a:extLst>
              <a:ext uri="{FF2B5EF4-FFF2-40B4-BE49-F238E27FC236}">
                <a16:creationId xmlns:a16="http://schemas.microsoft.com/office/drawing/2014/main" id="{A1814945-336A-40E1-8997-7D489A5287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385686" cy="1385686"/>
          </a:xfrm>
          <a:prstGeom prst="rect">
            <a:avLst/>
          </a:prstGeom>
        </p:spPr>
      </p:pic>
      <p:pic>
        <p:nvPicPr>
          <p:cNvPr id="6" name="Gráfico 5" descr="Colegial contorno">
            <a:extLst>
              <a:ext uri="{FF2B5EF4-FFF2-40B4-BE49-F238E27FC236}">
                <a16:creationId xmlns:a16="http://schemas.microsoft.com/office/drawing/2014/main" id="{CF348EC9-56F0-47C1-AB71-65B895F2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0800" y="4754856"/>
            <a:ext cx="1284591" cy="1284591"/>
          </a:xfrm>
          <a:prstGeom prst="rect">
            <a:avLst/>
          </a:prstGeom>
        </p:spPr>
      </p:pic>
      <p:pic>
        <p:nvPicPr>
          <p:cNvPr id="8" name="Gráfico 7" descr="Perfil de mujer contorno">
            <a:extLst>
              <a:ext uri="{FF2B5EF4-FFF2-40B4-BE49-F238E27FC236}">
                <a16:creationId xmlns:a16="http://schemas.microsoft.com/office/drawing/2014/main" id="{9C069810-B56B-462A-BF32-79BBF1BD75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1532" y="4863753"/>
            <a:ext cx="1284591" cy="1284591"/>
          </a:xfrm>
          <a:prstGeom prst="rect">
            <a:avLst/>
          </a:prstGeom>
        </p:spPr>
      </p:pic>
      <p:pic>
        <p:nvPicPr>
          <p:cNvPr id="10" name="Gráfico 9" descr="Perfil de hombre contorno">
            <a:extLst>
              <a:ext uri="{FF2B5EF4-FFF2-40B4-BE49-F238E27FC236}">
                <a16:creationId xmlns:a16="http://schemas.microsoft.com/office/drawing/2014/main" id="{28F199EC-4F10-4A14-BA23-B40195A3A2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6504" y="4754856"/>
            <a:ext cx="1284591" cy="1284591"/>
          </a:xfrm>
          <a:prstGeom prst="rect">
            <a:avLst/>
          </a:prstGeom>
        </p:spPr>
      </p:pic>
      <p:pic>
        <p:nvPicPr>
          <p:cNvPr id="12" name="Gráfico 11" descr="Colegiala contorno">
            <a:extLst>
              <a:ext uri="{FF2B5EF4-FFF2-40B4-BE49-F238E27FC236}">
                <a16:creationId xmlns:a16="http://schemas.microsoft.com/office/drawing/2014/main" id="{B81DFB4B-B013-45E0-AC92-0906122D77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16609" y="4863752"/>
            <a:ext cx="1284591" cy="1284591"/>
          </a:xfrm>
          <a:prstGeom prst="rect">
            <a:avLst/>
          </a:prstGeom>
        </p:spPr>
      </p:pic>
      <p:sp>
        <p:nvSpPr>
          <p:cNvPr id="13" name="CuadroTexto 12">
            <a:extLst>
              <a:ext uri="{FF2B5EF4-FFF2-40B4-BE49-F238E27FC236}">
                <a16:creationId xmlns:a16="http://schemas.microsoft.com/office/drawing/2014/main" id="{232E763C-D72B-4310-BF1B-9B91CF4A7C7A}"/>
              </a:ext>
            </a:extLst>
          </p:cNvPr>
          <p:cNvSpPr txBox="1"/>
          <p:nvPr/>
        </p:nvSpPr>
        <p:spPr>
          <a:xfrm>
            <a:off x="1385686" y="857776"/>
            <a:ext cx="3062762" cy="523220"/>
          </a:xfrm>
          <a:prstGeom prst="rect">
            <a:avLst/>
          </a:prstGeom>
          <a:noFill/>
        </p:spPr>
        <p:txBody>
          <a:bodyPr wrap="none" rtlCol="0">
            <a:spAutoFit/>
          </a:bodyPr>
          <a:lstStyle/>
          <a:p>
            <a:r>
              <a:rPr lang="es-MX" sz="2800" dirty="0"/>
              <a:t>NIÑOS Y JÓVENES</a:t>
            </a:r>
          </a:p>
        </p:txBody>
      </p:sp>
      <p:sp>
        <p:nvSpPr>
          <p:cNvPr id="14" name="CuadroTexto 13">
            <a:extLst>
              <a:ext uri="{FF2B5EF4-FFF2-40B4-BE49-F238E27FC236}">
                <a16:creationId xmlns:a16="http://schemas.microsoft.com/office/drawing/2014/main" id="{CFB92043-3540-4CD9-B2C1-0195F773B9B9}"/>
              </a:ext>
            </a:extLst>
          </p:cNvPr>
          <p:cNvSpPr txBox="1"/>
          <p:nvPr/>
        </p:nvSpPr>
        <p:spPr>
          <a:xfrm>
            <a:off x="692843" y="1756122"/>
            <a:ext cx="9420308" cy="1938992"/>
          </a:xfrm>
          <a:prstGeom prst="rect">
            <a:avLst/>
          </a:prstGeom>
          <a:noFill/>
        </p:spPr>
        <p:txBody>
          <a:bodyPr wrap="square" rtlCol="0">
            <a:spAutoFit/>
          </a:bodyPr>
          <a:lstStyle/>
          <a:p>
            <a:pPr algn="just"/>
            <a:r>
              <a:rPr lang="es-MX" dirty="0"/>
              <a:t>Los </a:t>
            </a:r>
            <a:r>
              <a:rPr lang="es-MX" sz="2000" dirty="0"/>
              <a:t>niños como jóvenes tienden a seguir las tendencias, por lo que se deberá de </a:t>
            </a:r>
          </a:p>
          <a:p>
            <a:pPr algn="just"/>
            <a:r>
              <a:rPr lang="es-MX" sz="2000" dirty="0"/>
              <a:t>considerar estos como los primordiales, las tendencias son temporales y esto los lleva a adquirir y comprar más seguido, sin mencionar que están en constante crecimiento. Cabe mencionar que son los clientes que más tiempo se encuentran dentro de la tienda observando, probando y combinando ropa, en especial las adolescentes. Por otro lado, los jóvenes son más de ir por lo que vieron que es tendencia y salir de la tienda.</a:t>
            </a:r>
          </a:p>
        </p:txBody>
      </p:sp>
      <p:pic>
        <p:nvPicPr>
          <p:cNvPr id="15" name="Gráfico 14" descr="Cronómetro 66% con relleno sólido">
            <a:extLst>
              <a:ext uri="{FF2B5EF4-FFF2-40B4-BE49-F238E27FC236}">
                <a16:creationId xmlns:a16="http://schemas.microsoft.com/office/drawing/2014/main" id="{BEF396E9-0EB7-4AFB-8479-F3A12684FC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6261" y="4754856"/>
            <a:ext cx="914400" cy="914400"/>
          </a:xfrm>
          <a:prstGeom prst="rect">
            <a:avLst/>
          </a:prstGeom>
        </p:spPr>
      </p:pic>
    </p:spTree>
    <p:extLst>
      <p:ext uri="{BB962C8B-B14F-4D97-AF65-F5344CB8AC3E}">
        <p14:creationId xmlns:p14="http://schemas.microsoft.com/office/powerpoint/2010/main" val="213236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descr="Trabajador de oficina con relleno sólido">
            <a:extLst>
              <a:ext uri="{FF2B5EF4-FFF2-40B4-BE49-F238E27FC236}">
                <a16:creationId xmlns:a16="http://schemas.microsoft.com/office/drawing/2014/main" id="{F1A95669-765D-4D2D-A0CA-5B55D6C7D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1285" y="4737140"/>
            <a:ext cx="1133474" cy="1133474"/>
          </a:xfrm>
          <a:prstGeom prst="rect">
            <a:avLst/>
          </a:prstGeom>
        </p:spPr>
      </p:pic>
      <p:pic>
        <p:nvPicPr>
          <p:cNvPr id="3" name="Gráfico 2" descr="Trabajadora de oficina contorno">
            <a:extLst>
              <a:ext uri="{FF2B5EF4-FFF2-40B4-BE49-F238E27FC236}">
                <a16:creationId xmlns:a16="http://schemas.microsoft.com/office/drawing/2014/main" id="{A972FC5F-A604-4EF2-9251-B2C4E0CABA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2909" y="4737140"/>
            <a:ext cx="1133475" cy="1133475"/>
          </a:xfrm>
          <a:prstGeom prst="rect">
            <a:avLst/>
          </a:prstGeom>
        </p:spPr>
      </p:pic>
      <p:pic>
        <p:nvPicPr>
          <p:cNvPr id="4" name="Gráfico 3" descr="Cerebro en la cabeza contorno">
            <a:extLst>
              <a:ext uri="{FF2B5EF4-FFF2-40B4-BE49-F238E27FC236}">
                <a16:creationId xmlns:a16="http://schemas.microsoft.com/office/drawing/2014/main" id="{7778D1F7-C3C0-4726-A435-FCB985B110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385686" cy="1385686"/>
          </a:xfrm>
          <a:prstGeom prst="rect">
            <a:avLst/>
          </a:prstGeom>
        </p:spPr>
      </p:pic>
      <p:sp>
        <p:nvSpPr>
          <p:cNvPr id="5" name="CuadroTexto 4">
            <a:extLst>
              <a:ext uri="{FF2B5EF4-FFF2-40B4-BE49-F238E27FC236}">
                <a16:creationId xmlns:a16="http://schemas.microsoft.com/office/drawing/2014/main" id="{E06B5197-2207-471C-A4A6-99AFF54078FD}"/>
              </a:ext>
            </a:extLst>
          </p:cNvPr>
          <p:cNvSpPr txBox="1"/>
          <p:nvPr/>
        </p:nvSpPr>
        <p:spPr>
          <a:xfrm>
            <a:off x="1385686" y="862466"/>
            <a:ext cx="1999265" cy="523220"/>
          </a:xfrm>
          <a:prstGeom prst="rect">
            <a:avLst/>
          </a:prstGeom>
          <a:noFill/>
        </p:spPr>
        <p:txBody>
          <a:bodyPr wrap="none" rtlCol="0">
            <a:spAutoFit/>
          </a:bodyPr>
          <a:lstStyle/>
          <a:p>
            <a:r>
              <a:rPr lang="es-MX" sz="2800" dirty="0"/>
              <a:t>ADULTOS</a:t>
            </a:r>
          </a:p>
        </p:txBody>
      </p:sp>
      <p:sp>
        <p:nvSpPr>
          <p:cNvPr id="7" name="CuadroTexto 6">
            <a:extLst>
              <a:ext uri="{FF2B5EF4-FFF2-40B4-BE49-F238E27FC236}">
                <a16:creationId xmlns:a16="http://schemas.microsoft.com/office/drawing/2014/main" id="{4C2A6836-24F4-4724-B251-F2D40EB7AA94}"/>
              </a:ext>
            </a:extLst>
          </p:cNvPr>
          <p:cNvSpPr txBox="1"/>
          <p:nvPr/>
        </p:nvSpPr>
        <p:spPr>
          <a:xfrm>
            <a:off x="692843" y="2105561"/>
            <a:ext cx="10010374" cy="1323439"/>
          </a:xfrm>
          <a:prstGeom prst="rect">
            <a:avLst/>
          </a:prstGeom>
          <a:noFill/>
        </p:spPr>
        <p:txBody>
          <a:bodyPr wrap="square" rtlCol="0">
            <a:spAutoFit/>
          </a:bodyPr>
          <a:lstStyle/>
          <a:p>
            <a:pPr algn="just"/>
            <a:r>
              <a:rPr lang="es-MX" sz="2000" dirty="0"/>
              <a:t>A diferencia de los jóvenes, los adultos tienen un tiempo limitado por sus diversas ocupaciones y aunque ambos no disponen de tal, el tiempo de estancia en la tienda aquí varía.</a:t>
            </a:r>
          </a:p>
          <a:p>
            <a:pPr algn="just"/>
            <a:r>
              <a:rPr lang="es-MX" sz="2000" dirty="0"/>
              <a:t>Por lo general las mujeres son las que se encuentran más tiempo, mientras que los hombres solo se quedan en un corto plazo (promedio a los 40 minutos como máximo).</a:t>
            </a:r>
          </a:p>
        </p:txBody>
      </p:sp>
      <p:pic>
        <p:nvPicPr>
          <p:cNvPr id="9" name="Gráfico 8" descr="Cronómetro 66% con relleno sólido">
            <a:extLst>
              <a:ext uri="{FF2B5EF4-FFF2-40B4-BE49-F238E27FC236}">
                <a16:creationId xmlns:a16="http://schemas.microsoft.com/office/drawing/2014/main" id="{49EDA3B7-059F-4199-9B16-CDE38367D8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84951" y="4956214"/>
            <a:ext cx="914400" cy="914400"/>
          </a:xfrm>
          <a:prstGeom prst="rect">
            <a:avLst/>
          </a:prstGeom>
        </p:spPr>
      </p:pic>
      <p:pic>
        <p:nvPicPr>
          <p:cNvPr id="10" name="Gráfico 9" descr="Cronómetro 33% con relleno sólido">
            <a:extLst>
              <a:ext uri="{FF2B5EF4-FFF2-40B4-BE49-F238E27FC236}">
                <a16:creationId xmlns:a16="http://schemas.microsoft.com/office/drawing/2014/main" id="{8D062FF7-6659-4208-AEC7-92583F658D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88817" y="4956214"/>
            <a:ext cx="914400" cy="914400"/>
          </a:xfrm>
          <a:prstGeom prst="rect">
            <a:avLst/>
          </a:prstGeom>
        </p:spPr>
      </p:pic>
    </p:spTree>
    <p:extLst>
      <p:ext uri="{BB962C8B-B14F-4D97-AF65-F5344CB8AC3E}">
        <p14:creationId xmlns:p14="http://schemas.microsoft.com/office/powerpoint/2010/main" val="3161764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Estante de vidrio&#10;&#10;Descripción generada automáticamente con confianza baja">
            <a:extLst>
              <a:ext uri="{FF2B5EF4-FFF2-40B4-BE49-F238E27FC236}">
                <a16:creationId xmlns:a16="http://schemas.microsoft.com/office/drawing/2014/main" id="{BF80C208-C1B1-4B8F-9425-5AD9B909AB7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8559" y="2993919"/>
            <a:ext cx="5076535" cy="2845846"/>
          </a:xfrm>
          <a:prstGeom prst="rect">
            <a:avLst/>
          </a:prstGeom>
        </p:spPr>
      </p:pic>
      <p:sp>
        <p:nvSpPr>
          <p:cNvPr id="4" name="CuadroTexto 3">
            <a:extLst>
              <a:ext uri="{FF2B5EF4-FFF2-40B4-BE49-F238E27FC236}">
                <a16:creationId xmlns:a16="http://schemas.microsoft.com/office/drawing/2014/main" id="{E3DC35B7-EE7B-4334-A7AC-FEC659BA7809}"/>
              </a:ext>
            </a:extLst>
          </p:cNvPr>
          <p:cNvSpPr txBox="1"/>
          <p:nvPr/>
        </p:nvSpPr>
        <p:spPr>
          <a:xfrm>
            <a:off x="151472" y="5866600"/>
            <a:ext cx="5000625" cy="230832"/>
          </a:xfrm>
          <a:prstGeom prst="rect">
            <a:avLst/>
          </a:prstGeom>
          <a:noFill/>
        </p:spPr>
        <p:txBody>
          <a:bodyPr wrap="square" rtlCol="0">
            <a:spAutoFit/>
          </a:bodyPr>
          <a:lstStyle/>
          <a:p>
            <a:r>
              <a:rPr lang="es-MX" sz="900" dirty="0">
                <a:hlinkClick r:id="rId3" tooltip="https://es.wikipedia.org/wiki/Archivo:Zara_Home_Melbourne.jpg"/>
              </a:rPr>
              <a:t>Esta foto</a:t>
            </a:r>
            <a:r>
              <a:rPr lang="es-MX" sz="900" dirty="0"/>
              <a:t> de Autor desconocido está bajo licencia </a:t>
            </a:r>
            <a:r>
              <a:rPr lang="es-MX" sz="900" dirty="0">
                <a:hlinkClick r:id="rId4" tooltip="https://creativecommons.org/licenses/by-sa/3.0/"/>
              </a:rPr>
              <a:t>CC BY-SA</a:t>
            </a:r>
            <a:endParaRPr lang="es-MX" sz="900" dirty="0"/>
          </a:p>
        </p:txBody>
      </p:sp>
      <p:pic>
        <p:nvPicPr>
          <p:cNvPr id="6" name="Gráfico 5" descr="Cabeza con engranajes contorno">
            <a:extLst>
              <a:ext uri="{FF2B5EF4-FFF2-40B4-BE49-F238E27FC236}">
                <a16:creationId xmlns:a16="http://schemas.microsoft.com/office/drawing/2014/main" id="{90565AB5-ACD5-4237-AC26-66C0A20CBA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0"/>
            <a:ext cx="1385686" cy="1385686"/>
          </a:xfrm>
          <a:prstGeom prst="rect">
            <a:avLst/>
          </a:prstGeom>
        </p:spPr>
      </p:pic>
      <p:pic>
        <p:nvPicPr>
          <p:cNvPr id="14" name="Imagen 13" descr="Tienda con ventanas grandes y letras de colores&#10;&#10;Descripción generada automáticamente con confianza media">
            <a:extLst>
              <a:ext uri="{FF2B5EF4-FFF2-40B4-BE49-F238E27FC236}">
                <a16:creationId xmlns:a16="http://schemas.microsoft.com/office/drawing/2014/main" id="{B8EB9B34-9140-4E1D-8CE2-553C633431E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582065" y="2990145"/>
            <a:ext cx="4485985" cy="2849620"/>
          </a:xfrm>
          <a:prstGeom prst="rect">
            <a:avLst/>
          </a:prstGeom>
        </p:spPr>
      </p:pic>
      <p:sp>
        <p:nvSpPr>
          <p:cNvPr id="15" name="CuadroTexto 14">
            <a:extLst>
              <a:ext uri="{FF2B5EF4-FFF2-40B4-BE49-F238E27FC236}">
                <a16:creationId xmlns:a16="http://schemas.microsoft.com/office/drawing/2014/main" id="{8AE483CB-EE35-40C4-B09A-282B19711628}"/>
              </a:ext>
            </a:extLst>
          </p:cNvPr>
          <p:cNvSpPr txBox="1"/>
          <p:nvPr/>
        </p:nvSpPr>
        <p:spPr>
          <a:xfrm>
            <a:off x="6521152" y="5868032"/>
            <a:ext cx="3962110" cy="230832"/>
          </a:xfrm>
          <a:prstGeom prst="rect">
            <a:avLst/>
          </a:prstGeom>
          <a:noFill/>
        </p:spPr>
        <p:txBody>
          <a:bodyPr wrap="square" rtlCol="0">
            <a:spAutoFit/>
          </a:bodyPr>
          <a:lstStyle/>
          <a:p>
            <a:r>
              <a:rPr lang="es-MX" sz="900" dirty="0">
                <a:hlinkClick r:id="rId8" tooltip="http://commons.wikimedia.org/wiki/File:HK_night_%E9%8A%85%E9%91%BC%E7%81%A3_mall_%E9%A6%99%E6%B8%AF%E6%99%82%E4%BB%A3%E5%BB%A3%E5%A0%B4_Times_Square_ZARA_department_store_Causeway_Bay_entrance_Mar-2013.JPG"/>
              </a:rPr>
              <a:t>Esta foto</a:t>
            </a:r>
            <a:r>
              <a:rPr lang="es-MX" sz="900" dirty="0"/>
              <a:t> de Autor desconocido está bajo licencia </a:t>
            </a:r>
            <a:r>
              <a:rPr lang="es-MX" sz="900" dirty="0">
                <a:hlinkClick r:id="rId4" tooltip="https://creativecommons.org/licenses/by-sa/3.0/"/>
              </a:rPr>
              <a:t>CC BY-SA</a:t>
            </a:r>
            <a:endParaRPr lang="es-MX" sz="900" dirty="0"/>
          </a:p>
        </p:txBody>
      </p:sp>
      <p:pic>
        <p:nvPicPr>
          <p:cNvPr id="16" name="Gráfico 15" descr="Wi-Fi con relleno sólido">
            <a:extLst>
              <a:ext uri="{FF2B5EF4-FFF2-40B4-BE49-F238E27FC236}">
                <a16:creationId xmlns:a16="http://schemas.microsoft.com/office/drawing/2014/main" id="{CDBF8953-4E8A-4D94-9471-BAD2C232EC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22633" y="1883512"/>
            <a:ext cx="968156" cy="968156"/>
          </a:xfrm>
          <a:prstGeom prst="rect">
            <a:avLst/>
          </a:prstGeom>
        </p:spPr>
      </p:pic>
      <p:pic>
        <p:nvPicPr>
          <p:cNvPr id="17" name="Gráfico 16" descr="Bluetooth con relleno sólido">
            <a:extLst>
              <a:ext uri="{FF2B5EF4-FFF2-40B4-BE49-F238E27FC236}">
                <a16:creationId xmlns:a16="http://schemas.microsoft.com/office/drawing/2014/main" id="{8804B240-B94A-424D-A7BD-99C247C955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67665" y="2039256"/>
            <a:ext cx="656669" cy="656669"/>
          </a:xfrm>
          <a:prstGeom prst="rect">
            <a:avLst/>
          </a:prstGeom>
        </p:spPr>
      </p:pic>
      <p:sp>
        <p:nvSpPr>
          <p:cNvPr id="18" name="CuadroTexto 17">
            <a:extLst>
              <a:ext uri="{FF2B5EF4-FFF2-40B4-BE49-F238E27FC236}">
                <a16:creationId xmlns:a16="http://schemas.microsoft.com/office/drawing/2014/main" id="{F33F37A9-2D21-474B-B29C-256C41BDD942}"/>
              </a:ext>
            </a:extLst>
          </p:cNvPr>
          <p:cNvSpPr txBox="1"/>
          <p:nvPr/>
        </p:nvSpPr>
        <p:spPr>
          <a:xfrm>
            <a:off x="402437" y="1410679"/>
            <a:ext cx="10141738" cy="707886"/>
          </a:xfrm>
          <a:prstGeom prst="rect">
            <a:avLst/>
          </a:prstGeom>
          <a:noFill/>
        </p:spPr>
        <p:txBody>
          <a:bodyPr wrap="square" rtlCol="0">
            <a:spAutoFit/>
          </a:bodyPr>
          <a:lstStyle/>
          <a:p>
            <a:pPr algn="just"/>
            <a:r>
              <a:rPr lang="es-MX" sz="2000" dirty="0"/>
              <a:t>Uso del Wi-Fi ZARA, placas de bluetooth y códigos QR en las entradas distribuidos en las tiendas.</a:t>
            </a:r>
          </a:p>
        </p:txBody>
      </p:sp>
      <p:sp>
        <p:nvSpPr>
          <p:cNvPr id="19" name="CuadroTexto 18">
            <a:extLst>
              <a:ext uri="{FF2B5EF4-FFF2-40B4-BE49-F238E27FC236}">
                <a16:creationId xmlns:a16="http://schemas.microsoft.com/office/drawing/2014/main" id="{ADA3D26F-FC9C-47C7-AE73-1DEDF48A9D05}"/>
              </a:ext>
            </a:extLst>
          </p:cNvPr>
          <p:cNvSpPr txBox="1"/>
          <p:nvPr/>
        </p:nvSpPr>
        <p:spPr>
          <a:xfrm>
            <a:off x="1385686" y="727949"/>
            <a:ext cx="1996059" cy="523220"/>
          </a:xfrm>
          <a:prstGeom prst="rect">
            <a:avLst/>
          </a:prstGeom>
          <a:noFill/>
        </p:spPr>
        <p:txBody>
          <a:bodyPr wrap="none" rtlCol="0">
            <a:spAutoFit/>
          </a:bodyPr>
          <a:lstStyle/>
          <a:p>
            <a:r>
              <a:rPr lang="es-MX" sz="2800" dirty="0"/>
              <a:t>SOLUCIÓN</a:t>
            </a:r>
            <a:endParaRPr lang="es-MX" dirty="0"/>
          </a:p>
        </p:txBody>
      </p:sp>
      <p:pic>
        <p:nvPicPr>
          <p:cNvPr id="21" name="Gráfico 20" descr="Código QR con relleno sólido">
            <a:extLst>
              <a:ext uri="{FF2B5EF4-FFF2-40B4-BE49-F238E27FC236}">
                <a16:creationId xmlns:a16="http://schemas.microsoft.com/office/drawing/2014/main" id="{BB07E4E7-6617-445D-8BDE-318FEBFF92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64694" y="2039256"/>
            <a:ext cx="734275" cy="734275"/>
          </a:xfrm>
          <a:prstGeom prst="rect">
            <a:avLst/>
          </a:prstGeom>
        </p:spPr>
      </p:pic>
    </p:spTree>
    <p:extLst>
      <p:ext uri="{BB962C8B-B14F-4D97-AF65-F5344CB8AC3E}">
        <p14:creationId xmlns:p14="http://schemas.microsoft.com/office/powerpoint/2010/main" val="1228114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áfico 3" descr="Wi-Fi con relleno sólido">
            <a:extLst>
              <a:ext uri="{FF2B5EF4-FFF2-40B4-BE49-F238E27FC236}">
                <a16:creationId xmlns:a16="http://schemas.microsoft.com/office/drawing/2014/main" id="{E2A8EC18-B021-4887-A7FC-5C89186082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1255" y="1249682"/>
            <a:ext cx="905863" cy="905863"/>
          </a:xfrm>
          <a:prstGeom prst="rect">
            <a:avLst/>
          </a:prstGeom>
        </p:spPr>
      </p:pic>
      <p:sp>
        <p:nvSpPr>
          <p:cNvPr id="5" name="CuadroTexto 4">
            <a:extLst>
              <a:ext uri="{FF2B5EF4-FFF2-40B4-BE49-F238E27FC236}">
                <a16:creationId xmlns:a16="http://schemas.microsoft.com/office/drawing/2014/main" id="{1D1F4E03-B20C-4E37-A8FC-78C3A48A499F}"/>
              </a:ext>
            </a:extLst>
          </p:cNvPr>
          <p:cNvSpPr txBox="1"/>
          <p:nvPr/>
        </p:nvSpPr>
        <p:spPr>
          <a:xfrm>
            <a:off x="697806" y="1200412"/>
            <a:ext cx="10170218" cy="1323439"/>
          </a:xfrm>
          <a:prstGeom prst="rect">
            <a:avLst/>
          </a:prstGeom>
          <a:noFill/>
        </p:spPr>
        <p:txBody>
          <a:bodyPr wrap="square" rtlCol="0">
            <a:spAutoFit/>
          </a:bodyPr>
          <a:lstStyle/>
          <a:p>
            <a:pPr algn="just"/>
            <a:r>
              <a:rPr lang="es-MX" sz="2000" b="1" dirty="0"/>
              <a:t>Wi-Fi</a:t>
            </a:r>
            <a:r>
              <a:rPr lang="es-MX" sz="2000" dirty="0"/>
              <a:t> – Las redes Wi-Fi servirán para que el cliente tenga más estabilidad a la hora de poder acceder a lo que se ofrece y conocer más del usuario, poder hacer recomendaciones desde los datos de búsqueda (almacenarlas en el data lake) y sus tendencias de investigación de acuerdo a sus gustos de personas famosas y a su vez saber cuantas personas hay en tienda.</a:t>
            </a:r>
          </a:p>
        </p:txBody>
      </p:sp>
      <p:pic>
        <p:nvPicPr>
          <p:cNvPr id="6" name="Gráfico 5" descr="Cabeza con engranajes contorno">
            <a:extLst>
              <a:ext uri="{FF2B5EF4-FFF2-40B4-BE49-F238E27FC236}">
                <a16:creationId xmlns:a16="http://schemas.microsoft.com/office/drawing/2014/main" id="{0410184F-4B23-442A-85C1-4F8E6FBC8D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4" y="0"/>
            <a:ext cx="1385686" cy="1385686"/>
          </a:xfrm>
          <a:prstGeom prst="rect">
            <a:avLst/>
          </a:prstGeom>
        </p:spPr>
      </p:pic>
      <p:sp>
        <p:nvSpPr>
          <p:cNvPr id="7" name="CuadroTexto 6">
            <a:extLst>
              <a:ext uri="{FF2B5EF4-FFF2-40B4-BE49-F238E27FC236}">
                <a16:creationId xmlns:a16="http://schemas.microsoft.com/office/drawing/2014/main" id="{F0A2436B-85AE-4A93-B746-DD168978063B}"/>
              </a:ext>
            </a:extLst>
          </p:cNvPr>
          <p:cNvSpPr txBox="1"/>
          <p:nvPr/>
        </p:nvSpPr>
        <p:spPr>
          <a:xfrm>
            <a:off x="697806" y="2547979"/>
            <a:ext cx="10170217" cy="1015663"/>
          </a:xfrm>
          <a:prstGeom prst="rect">
            <a:avLst/>
          </a:prstGeom>
          <a:noFill/>
        </p:spPr>
        <p:txBody>
          <a:bodyPr wrap="square" rtlCol="0">
            <a:spAutoFit/>
          </a:bodyPr>
          <a:lstStyle/>
          <a:p>
            <a:pPr algn="just"/>
            <a:r>
              <a:rPr lang="es-MX" sz="2000" b="1" dirty="0"/>
              <a:t>Bluetooth</a:t>
            </a:r>
            <a:r>
              <a:rPr lang="es-MX" sz="2000" dirty="0"/>
              <a:t> – El bluetooth del usuario dará función a los sensores que habrá en la sección de tendencia para hacer las posibles combinaciones de prendas que más se ajusten a la seleccionada, así el usuario podrá adquirir un set completo de acuerdo a la tendencia.</a:t>
            </a:r>
          </a:p>
        </p:txBody>
      </p:sp>
      <p:pic>
        <p:nvPicPr>
          <p:cNvPr id="8" name="Gráfico 7" descr="Bluetooth con relleno sólido">
            <a:extLst>
              <a:ext uri="{FF2B5EF4-FFF2-40B4-BE49-F238E27FC236}">
                <a16:creationId xmlns:a16="http://schemas.microsoft.com/office/drawing/2014/main" id="{9D820DBA-41AB-4194-86E0-15329A4236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65851" y="2703386"/>
            <a:ext cx="656669" cy="656669"/>
          </a:xfrm>
          <a:prstGeom prst="rect">
            <a:avLst/>
          </a:prstGeom>
        </p:spPr>
      </p:pic>
      <p:sp>
        <p:nvSpPr>
          <p:cNvPr id="9" name="CuadroTexto 8">
            <a:extLst>
              <a:ext uri="{FF2B5EF4-FFF2-40B4-BE49-F238E27FC236}">
                <a16:creationId xmlns:a16="http://schemas.microsoft.com/office/drawing/2014/main" id="{35DF9347-3166-4FE7-864C-BFAB2593EF58}"/>
              </a:ext>
            </a:extLst>
          </p:cNvPr>
          <p:cNvSpPr txBox="1"/>
          <p:nvPr/>
        </p:nvSpPr>
        <p:spPr>
          <a:xfrm>
            <a:off x="697806" y="3587770"/>
            <a:ext cx="10170217" cy="2554545"/>
          </a:xfrm>
          <a:prstGeom prst="rect">
            <a:avLst/>
          </a:prstGeom>
          <a:noFill/>
        </p:spPr>
        <p:txBody>
          <a:bodyPr wrap="square" rtlCol="0">
            <a:spAutoFit/>
          </a:bodyPr>
          <a:lstStyle/>
          <a:p>
            <a:pPr algn="just"/>
            <a:r>
              <a:rPr lang="es-MX" sz="2000" b="1" dirty="0"/>
              <a:t>QR </a:t>
            </a:r>
            <a:r>
              <a:rPr lang="es-MX" sz="2000" dirty="0"/>
              <a:t>– Los códigos QR están más dirigidos para las mujeres, porque a través de ellos a ciertas horas podrán ver por medio de realidad aumentada en la tienda una pasarela de los vestidos seleccionados, lo cual atraerá más su atención y no solo podrán ver el vestido, sino seleccionar con qué combinarlo (opciones que se irán desbloqueando por medio de un sistema compra-recompensa en la tienda, por cada compra la dama podrá ir adquiriendo puntos e ir agregando accesorios a la pasarela como también poder cambiar el escenario del pasillo donde se encuentra). Por otro lado, esta realidad servirá y será de mayor uso en ZARA HOME a la hora de poder ver los muebles en diferentes escenarios dentro y fuera de la tienda.</a:t>
            </a:r>
          </a:p>
        </p:txBody>
      </p:sp>
      <p:pic>
        <p:nvPicPr>
          <p:cNvPr id="11" name="Gráfico 10" descr="Código QR con relleno sólido">
            <a:extLst>
              <a:ext uri="{FF2B5EF4-FFF2-40B4-BE49-F238E27FC236}">
                <a16:creationId xmlns:a16="http://schemas.microsoft.com/office/drawing/2014/main" id="{51C428B4-5ACE-4CAD-BF31-D6B5684A56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27047" y="4335318"/>
            <a:ext cx="734275" cy="734275"/>
          </a:xfrm>
          <a:prstGeom prst="rect">
            <a:avLst/>
          </a:prstGeom>
        </p:spPr>
      </p:pic>
    </p:spTree>
    <p:extLst>
      <p:ext uri="{BB962C8B-B14F-4D97-AF65-F5344CB8AC3E}">
        <p14:creationId xmlns:p14="http://schemas.microsoft.com/office/powerpoint/2010/main" val="1136108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a pantalla de un celular con la imagen de una persona&#10;&#10;Descripción generada automáticamente">
            <a:extLst>
              <a:ext uri="{FF2B5EF4-FFF2-40B4-BE49-F238E27FC236}">
                <a16:creationId xmlns:a16="http://schemas.microsoft.com/office/drawing/2014/main" id="{6288CE69-4365-49EA-8439-7EB3CC5E625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2549490"/>
            <a:ext cx="5778719" cy="3250529"/>
          </a:xfrm>
          <a:prstGeom prst="rect">
            <a:avLst/>
          </a:prstGeom>
        </p:spPr>
      </p:pic>
      <p:sp>
        <p:nvSpPr>
          <p:cNvPr id="7" name="CuadroTexto 6">
            <a:extLst>
              <a:ext uri="{FF2B5EF4-FFF2-40B4-BE49-F238E27FC236}">
                <a16:creationId xmlns:a16="http://schemas.microsoft.com/office/drawing/2014/main" id="{F74AD150-3E0A-4707-93B1-17E19A7CA2A2}"/>
              </a:ext>
            </a:extLst>
          </p:cNvPr>
          <p:cNvSpPr txBox="1"/>
          <p:nvPr/>
        </p:nvSpPr>
        <p:spPr>
          <a:xfrm>
            <a:off x="164883" y="3429000"/>
            <a:ext cx="5743575" cy="230832"/>
          </a:xfrm>
          <a:prstGeom prst="rect">
            <a:avLst/>
          </a:prstGeom>
          <a:noFill/>
        </p:spPr>
        <p:txBody>
          <a:bodyPr wrap="square" rtlCol="0">
            <a:spAutoFit/>
          </a:bodyPr>
          <a:lstStyle/>
          <a:p>
            <a:r>
              <a:rPr lang="es-MX" sz="900" dirty="0">
                <a:hlinkClick r:id="rId3" tooltip="http://technofaq.org/posts/2016/05/how-virtual-and-augmented-reality-will-change-the-way-we-shop/"/>
              </a:rPr>
              <a:t>Esta foto</a:t>
            </a:r>
            <a:r>
              <a:rPr lang="es-MX" sz="900" dirty="0"/>
              <a:t> de Autor desconocido está bajo licencia </a:t>
            </a:r>
            <a:r>
              <a:rPr lang="es-MX" sz="900" dirty="0">
                <a:hlinkClick r:id="rId4" tooltip="https://creativecommons.org/licenses/by-nc-sa/3.0/"/>
              </a:rPr>
              <a:t>CC BY-SA-NC</a:t>
            </a:r>
            <a:endParaRPr lang="es-MX" sz="900" dirty="0"/>
          </a:p>
        </p:txBody>
      </p:sp>
      <p:pic>
        <p:nvPicPr>
          <p:cNvPr id="1026" name="Picture 2" descr="Gucci v1">
            <a:extLst>
              <a:ext uri="{FF2B5EF4-FFF2-40B4-BE49-F238E27FC236}">
                <a16:creationId xmlns:a16="http://schemas.microsoft.com/office/drawing/2014/main" id="{6D4879AC-96CA-4187-A4DA-9DD640F441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082" y="178471"/>
            <a:ext cx="5778719" cy="3250529"/>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B8A9EB90-9BDC-427A-AC26-507B2B59E7B9}"/>
              </a:ext>
            </a:extLst>
          </p:cNvPr>
          <p:cNvSpPr txBox="1"/>
          <p:nvPr/>
        </p:nvSpPr>
        <p:spPr>
          <a:xfrm>
            <a:off x="6019801" y="5821956"/>
            <a:ext cx="5743575" cy="230832"/>
          </a:xfrm>
          <a:prstGeom prst="rect">
            <a:avLst/>
          </a:prstGeom>
          <a:noFill/>
        </p:spPr>
        <p:txBody>
          <a:bodyPr wrap="square" rtlCol="0">
            <a:spAutoFit/>
          </a:bodyPr>
          <a:lstStyle/>
          <a:p>
            <a:r>
              <a:rPr lang="es-MX" sz="900" dirty="0">
                <a:hlinkClick r:id="rId3" tooltip="http://technofaq.org/posts/2016/05/how-virtual-and-augmented-reality-will-change-the-way-we-shop/"/>
              </a:rPr>
              <a:t>Esta foto</a:t>
            </a:r>
            <a:r>
              <a:rPr lang="es-MX" sz="900" dirty="0"/>
              <a:t> de Autor desconocido, extraída de WIENA LIN </a:t>
            </a:r>
            <a:r>
              <a:rPr lang="es-MX" sz="900" dirty="0">
                <a:hlinkClick r:id="rId6"/>
              </a:rPr>
              <a:t>Reify - Wiena Lin</a:t>
            </a:r>
            <a:endParaRPr lang="es-MX" sz="900" dirty="0"/>
          </a:p>
        </p:txBody>
      </p:sp>
    </p:spTree>
    <p:extLst>
      <p:ext uri="{BB962C8B-B14F-4D97-AF65-F5344CB8AC3E}">
        <p14:creationId xmlns:p14="http://schemas.microsoft.com/office/powerpoint/2010/main" val="2293871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descr="Internet de las cosas contorno">
            <a:extLst>
              <a:ext uri="{FF2B5EF4-FFF2-40B4-BE49-F238E27FC236}">
                <a16:creationId xmlns:a16="http://schemas.microsoft.com/office/drawing/2014/main" id="{23D3DF10-4EAC-4F36-BED1-121D4A7B10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1"/>
            <a:ext cx="1171576" cy="1171576"/>
          </a:xfrm>
          <a:prstGeom prst="rect">
            <a:avLst/>
          </a:prstGeom>
        </p:spPr>
      </p:pic>
      <p:sp>
        <p:nvSpPr>
          <p:cNvPr id="4" name="CuadroTexto 3">
            <a:extLst>
              <a:ext uri="{FF2B5EF4-FFF2-40B4-BE49-F238E27FC236}">
                <a16:creationId xmlns:a16="http://schemas.microsoft.com/office/drawing/2014/main" id="{F7DD172F-1BFD-4B99-9D83-86083BF749F4}"/>
              </a:ext>
            </a:extLst>
          </p:cNvPr>
          <p:cNvSpPr txBox="1"/>
          <p:nvPr/>
        </p:nvSpPr>
        <p:spPr>
          <a:xfrm>
            <a:off x="1381125" y="648355"/>
            <a:ext cx="3949414" cy="523220"/>
          </a:xfrm>
          <a:prstGeom prst="rect">
            <a:avLst/>
          </a:prstGeom>
          <a:noFill/>
        </p:spPr>
        <p:txBody>
          <a:bodyPr wrap="none" rtlCol="0">
            <a:spAutoFit/>
          </a:bodyPr>
          <a:lstStyle/>
          <a:p>
            <a:r>
              <a:rPr lang="es-MX" sz="2800" dirty="0"/>
              <a:t>TECNOLOGÍAS A USAR</a:t>
            </a:r>
          </a:p>
        </p:txBody>
      </p:sp>
      <p:sp>
        <p:nvSpPr>
          <p:cNvPr id="5" name="CuadroTexto 4">
            <a:extLst>
              <a:ext uri="{FF2B5EF4-FFF2-40B4-BE49-F238E27FC236}">
                <a16:creationId xmlns:a16="http://schemas.microsoft.com/office/drawing/2014/main" id="{FB92E89B-13AB-441C-8766-C1D16F14EFE3}"/>
              </a:ext>
            </a:extLst>
          </p:cNvPr>
          <p:cNvSpPr txBox="1"/>
          <p:nvPr/>
        </p:nvSpPr>
        <p:spPr>
          <a:xfrm>
            <a:off x="585787" y="1333500"/>
            <a:ext cx="10748963" cy="2554545"/>
          </a:xfrm>
          <a:prstGeom prst="rect">
            <a:avLst/>
          </a:prstGeom>
          <a:noFill/>
        </p:spPr>
        <p:txBody>
          <a:bodyPr wrap="square" rtlCol="0">
            <a:spAutoFit/>
          </a:bodyPr>
          <a:lstStyle/>
          <a:p>
            <a:r>
              <a:rPr lang="es-MX" sz="2000" dirty="0"/>
              <a:t>Desarrollada la idea y buscando las herramientas más optimizadas para lograr el objetivo, se necesitará de lo siguiente:</a:t>
            </a:r>
          </a:p>
          <a:p>
            <a:pPr marL="342900" indent="-342900">
              <a:buFont typeface="Arial" panose="020B0604020202020204" pitchFamily="34" charset="0"/>
              <a:buChar char="•"/>
            </a:pPr>
            <a:r>
              <a:rPr lang="es-MX" sz="2000" dirty="0"/>
              <a:t>Una base de datos estructurada con los artículos de la tienda (se quiere asumir que el cliente ZARA ya cuenta con ella).</a:t>
            </a:r>
          </a:p>
          <a:p>
            <a:pPr marL="342900" indent="-342900">
              <a:buFont typeface="Arial" panose="020B0604020202020204" pitchFamily="34" charset="0"/>
              <a:buChar char="•"/>
            </a:pPr>
            <a:r>
              <a:rPr lang="es-MX" sz="2000" dirty="0"/>
              <a:t>Un data lake donde se almacenarán las tendencias, búsquedas y consultas recientes, festivales de moda, celebridades, entre otros.</a:t>
            </a:r>
          </a:p>
          <a:p>
            <a:pPr marL="342900" indent="-342900">
              <a:buFont typeface="Arial" panose="020B0604020202020204" pitchFamily="34" charset="0"/>
              <a:buChar char="•"/>
            </a:pPr>
            <a:r>
              <a:rPr lang="es-MX" sz="2000" dirty="0"/>
              <a:t>Apache Spark.</a:t>
            </a:r>
          </a:p>
          <a:p>
            <a:pPr marL="342900" indent="-342900">
              <a:buFont typeface="Arial" panose="020B0604020202020204" pitchFamily="34" charset="0"/>
              <a:buChar char="•"/>
            </a:pPr>
            <a:r>
              <a:rPr lang="es-MX" sz="2000" dirty="0"/>
              <a:t>Un data warehouse.</a:t>
            </a:r>
          </a:p>
        </p:txBody>
      </p:sp>
      <p:pic>
        <p:nvPicPr>
          <p:cNvPr id="7" name="Imagen 6" descr="Imagen que contiene firmar, dibujo, parada, señal&#10;&#10;Descripción generada automáticamente">
            <a:extLst>
              <a:ext uri="{FF2B5EF4-FFF2-40B4-BE49-F238E27FC236}">
                <a16:creationId xmlns:a16="http://schemas.microsoft.com/office/drawing/2014/main" id="{D814EA00-CEAC-4DD5-ABF0-AF2442532B8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54135" y="4255817"/>
            <a:ext cx="2210912" cy="1150797"/>
          </a:xfrm>
          <a:prstGeom prst="rect">
            <a:avLst/>
          </a:prstGeom>
        </p:spPr>
      </p:pic>
      <p:sp>
        <p:nvSpPr>
          <p:cNvPr id="8" name="CuadroTexto 7">
            <a:extLst>
              <a:ext uri="{FF2B5EF4-FFF2-40B4-BE49-F238E27FC236}">
                <a16:creationId xmlns:a16="http://schemas.microsoft.com/office/drawing/2014/main" id="{BADB0B35-22D6-4673-924D-78F67BB8BEC3}"/>
              </a:ext>
            </a:extLst>
          </p:cNvPr>
          <p:cNvSpPr txBox="1"/>
          <p:nvPr/>
        </p:nvSpPr>
        <p:spPr>
          <a:xfrm>
            <a:off x="2054135" y="5405054"/>
            <a:ext cx="2190750" cy="369332"/>
          </a:xfrm>
          <a:prstGeom prst="rect">
            <a:avLst/>
          </a:prstGeom>
          <a:noFill/>
        </p:spPr>
        <p:txBody>
          <a:bodyPr wrap="square" rtlCol="0">
            <a:spAutoFit/>
          </a:bodyPr>
          <a:lstStyle/>
          <a:p>
            <a:r>
              <a:rPr lang="es-MX" sz="900" dirty="0">
                <a:hlinkClick r:id="rId5" tooltip="https://commons.wikimedia.org/wiki/File:Apache_Spark_logo.svg"/>
              </a:rPr>
              <a:t>Esta foto</a:t>
            </a:r>
            <a:r>
              <a:rPr lang="es-MX" sz="900" dirty="0"/>
              <a:t> de Autor desconocido está bajo licencia </a:t>
            </a:r>
            <a:r>
              <a:rPr lang="es-MX" sz="900" dirty="0">
                <a:hlinkClick r:id="rId6" tooltip="https://creativecommons.org/licenses/by-sa/3.0/"/>
              </a:rPr>
              <a:t>CC BY-SA</a:t>
            </a:r>
            <a:endParaRPr lang="es-MX" sz="900" dirty="0"/>
          </a:p>
        </p:txBody>
      </p:sp>
      <p:pic>
        <p:nvPicPr>
          <p:cNvPr id="10" name="Imagen 9" descr="Imagen que contiene taza, interior, tabla, café&#10;&#10;Descripción generada automáticamente">
            <a:extLst>
              <a:ext uri="{FF2B5EF4-FFF2-40B4-BE49-F238E27FC236}">
                <a16:creationId xmlns:a16="http://schemas.microsoft.com/office/drawing/2014/main" id="{8BD28BF6-C889-4B40-8B4D-EA14B949C8A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16531" y="3996610"/>
            <a:ext cx="1272528" cy="1410004"/>
          </a:xfrm>
          <a:prstGeom prst="rect">
            <a:avLst/>
          </a:prstGeom>
        </p:spPr>
      </p:pic>
      <p:sp>
        <p:nvSpPr>
          <p:cNvPr id="11" name="CuadroTexto 10">
            <a:extLst>
              <a:ext uri="{FF2B5EF4-FFF2-40B4-BE49-F238E27FC236}">
                <a16:creationId xmlns:a16="http://schemas.microsoft.com/office/drawing/2014/main" id="{50AAA3A9-DEA6-4E5A-A035-72288BE2C127}"/>
              </a:ext>
            </a:extLst>
          </p:cNvPr>
          <p:cNvSpPr txBox="1"/>
          <p:nvPr/>
        </p:nvSpPr>
        <p:spPr>
          <a:xfrm>
            <a:off x="7416531" y="5427936"/>
            <a:ext cx="1227773" cy="507831"/>
          </a:xfrm>
          <a:prstGeom prst="rect">
            <a:avLst/>
          </a:prstGeom>
          <a:noFill/>
        </p:spPr>
        <p:txBody>
          <a:bodyPr wrap="square" rtlCol="0">
            <a:spAutoFit/>
          </a:bodyPr>
          <a:lstStyle/>
          <a:p>
            <a:r>
              <a:rPr lang="es-MX" sz="900" dirty="0">
                <a:hlinkClick r:id="rId8" tooltip="http://www.pngall.com/database-png"/>
              </a:rPr>
              <a:t>Esta foto</a:t>
            </a:r>
            <a:r>
              <a:rPr lang="es-MX" sz="900" dirty="0"/>
              <a:t> de Autor desconocido está bajo licencia </a:t>
            </a:r>
            <a:r>
              <a:rPr lang="es-MX" sz="900" dirty="0">
                <a:hlinkClick r:id="rId9" tooltip="https://creativecommons.org/licenses/by-nc/3.0/"/>
              </a:rPr>
              <a:t>CC BY-NC</a:t>
            </a:r>
            <a:endParaRPr lang="es-MX" sz="900" dirty="0"/>
          </a:p>
        </p:txBody>
      </p:sp>
    </p:spTree>
    <p:extLst>
      <p:ext uri="{BB962C8B-B14F-4D97-AF65-F5344CB8AC3E}">
        <p14:creationId xmlns:p14="http://schemas.microsoft.com/office/powerpoint/2010/main" val="2428131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descr="Internet de las cosas contorno">
            <a:extLst>
              <a:ext uri="{FF2B5EF4-FFF2-40B4-BE49-F238E27FC236}">
                <a16:creationId xmlns:a16="http://schemas.microsoft.com/office/drawing/2014/main" id="{F4B4A81A-7941-43E9-853E-674C545C43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1"/>
            <a:ext cx="1171576" cy="1171576"/>
          </a:xfrm>
          <a:prstGeom prst="rect">
            <a:avLst/>
          </a:prstGeom>
        </p:spPr>
      </p:pic>
      <p:sp>
        <p:nvSpPr>
          <p:cNvPr id="5" name="CuadroTexto 4">
            <a:extLst>
              <a:ext uri="{FF2B5EF4-FFF2-40B4-BE49-F238E27FC236}">
                <a16:creationId xmlns:a16="http://schemas.microsoft.com/office/drawing/2014/main" id="{7B91B01E-CCAF-42E4-8B17-35AD09008CCC}"/>
              </a:ext>
            </a:extLst>
          </p:cNvPr>
          <p:cNvSpPr txBox="1"/>
          <p:nvPr/>
        </p:nvSpPr>
        <p:spPr>
          <a:xfrm>
            <a:off x="1171575" y="648355"/>
            <a:ext cx="1948354" cy="523220"/>
          </a:xfrm>
          <a:prstGeom prst="rect">
            <a:avLst/>
          </a:prstGeom>
          <a:noFill/>
        </p:spPr>
        <p:txBody>
          <a:bodyPr wrap="none" rtlCol="0">
            <a:spAutoFit/>
          </a:bodyPr>
          <a:lstStyle/>
          <a:p>
            <a:r>
              <a:rPr lang="es-MX" sz="2800" dirty="0"/>
              <a:t>DATA BASE</a:t>
            </a:r>
          </a:p>
        </p:txBody>
      </p:sp>
      <p:sp>
        <p:nvSpPr>
          <p:cNvPr id="6" name="CuadroTexto 5">
            <a:extLst>
              <a:ext uri="{FF2B5EF4-FFF2-40B4-BE49-F238E27FC236}">
                <a16:creationId xmlns:a16="http://schemas.microsoft.com/office/drawing/2014/main" id="{174943B0-9DBC-4BB6-8FFE-00A20EC34855}"/>
              </a:ext>
            </a:extLst>
          </p:cNvPr>
          <p:cNvSpPr txBox="1"/>
          <p:nvPr/>
        </p:nvSpPr>
        <p:spPr>
          <a:xfrm>
            <a:off x="585787" y="1171575"/>
            <a:ext cx="10748963" cy="2246769"/>
          </a:xfrm>
          <a:prstGeom prst="rect">
            <a:avLst/>
          </a:prstGeom>
          <a:noFill/>
        </p:spPr>
        <p:txBody>
          <a:bodyPr wrap="square" rtlCol="0">
            <a:spAutoFit/>
          </a:bodyPr>
          <a:lstStyle/>
          <a:p>
            <a:pPr algn="just"/>
            <a:r>
              <a:rPr lang="es-MX" sz="2000" dirty="0"/>
              <a:t>La base de datos estructurada contendrá todos los artículos de la tienda con sus respectivas tallas, colores y disponibilidad para que el cliente pueda tomar una decisión más directa sobre comprar o no la prenda en ese momento. Hay ocasiones donde el cliente duda si comprar o no en ese momento la prenda, pero si ve que hay pocas en existencia y el número va disminuyendo (actualizaciones en el momento) no podrá desistir y al menos la atención está por más tiempo dentro de la tienda observando y analizando ofertas, lo que aumentará la probabilidad de compra (mientras más tiempo esté un cliente en la tienda aumenta la probabilidad de comprar artículos).</a:t>
            </a:r>
          </a:p>
        </p:txBody>
      </p:sp>
      <p:pic>
        <p:nvPicPr>
          <p:cNvPr id="7" name="Imagen 6" descr="Imagen que contiene taza, interior, tabla, café&#10;&#10;Descripción generada automáticamente">
            <a:extLst>
              <a:ext uri="{FF2B5EF4-FFF2-40B4-BE49-F238E27FC236}">
                <a16:creationId xmlns:a16="http://schemas.microsoft.com/office/drawing/2014/main" id="{A4110929-4DCA-4717-B291-36752F3197A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04200" y="3767949"/>
            <a:ext cx="1405497" cy="1557338"/>
          </a:xfrm>
          <a:prstGeom prst="rect">
            <a:avLst/>
          </a:prstGeom>
        </p:spPr>
      </p:pic>
      <p:sp>
        <p:nvSpPr>
          <p:cNvPr id="8" name="CuadroTexto 7">
            <a:extLst>
              <a:ext uri="{FF2B5EF4-FFF2-40B4-BE49-F238E27FC236}">
                <a16:creationId xmlns:a16="http://schemas.microsoft.com/office/drawing/2014/main" id="{D51FBA23-F34E-4CC1-9605-4C14E4E8DE90}"/>
              </a:ext>
            </a:extLst>
          </p:cNvPr>
          <p:cNvSpPr txBox="1"/>
          <p:nvPr/>
        </p:nvSpPr>
        <p:spPr>
          <a:xfrm>
            <a:off x="1004200" y="5325287"/>
            <a:ext cx="1227773" cy="507831"/>
          </a:xfrm>
          <a:prstGeom prst="rect">
            <a:avLst/>
          </a:prstGeom>
          <a:noFill/>
        </p:spPr>
        <p:txBody>
          <a:bodyPr wrap="square" rtlCol="0">
            <a:spAutoFit/>
          </a:bodyPr>
          <a:lstStyle/>
          <a:p>
            <a:r>
              <a:rPr lang="es-MX" sz="900" dirty="0">
                <a:hlinkClick r:id="rId5" tooltip="http://www.pngall.com/database-png"/>
              </a:rPr>
              <a:t>Esta foto</a:t>
            </a:r>
            <a:r>
              <a:rPr lang="es-MX" sz="900" dirty="0"/>
              <a:t> de Autor desconocido está bajo licencia </a:t>
            </a:r>
            <a:r>
              <a:rPr lang="es-MX" sz="900" dirty="0">
                <a:hlinkClick r:id="rId6" tooltip="https://creativecommons.org/licenses/by-nc/3.0/"/>
              </a:rPr>
              <a:t>CC BY-NC</a:t>
            </a:r>
            <a:endParaRPr lang="es-MX" sz="900" dirty="0"/>
          </a:p>
        </p:txBody>
      </p:sp>
      <p:pic>
        <p:nvPicPr>
          <p:cNvPr id="13" name="Imagen 12" descr="Imagen que contiene persona, edificio, mujer, sostener&#10;&#10;Descripción generada automáticamente">
            <a:extLst>
              <a:ext uri="{FF2B5EF4-FFF2-40B4-BE49-F238E27FC236}">
                <a16:creationId xmlns:a16="http://schemas.microsoft.com/office/drawing/2014/main" id="{9DEEBBDF-6A15-4F7E-8B0E-CE738820EDE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772403" y="3418344"/>
            <a:ext cx="3009900" cy="2257425"/>
          </a:xfrm>
          <a:prstGeom prst="rect">
            <a:avLst/>
          </a:prstGeom>
        </p:spPr>
      </p:pic>
      <p:sp>
        <p:nvSpPr>
          <p:cNvPr id="14" name="CuadroTexto 13">
            <a:extLst>
              <a:ext uri="{FF2B5EF4-FFF2-40B4-BE49-F238E27FC236}">
                <a16:creationId xmlns:a16="http://schemas.microsoft.com/office/drawing/2014/main" id="{C2A242D1-7730-4242-A958-0CD39960EFF1}"/>
              </a:ext>
            </a:extLst>
          </p:cNvPr>
          <p:cNvSpPr txBox="1"/>
          <p:nvPr/>
        </p:nvSpPr>
        <p:spPr>
          <a:xfrm>
            <a:off x="6714345" y="5674892"/>
            <a:ext cx="2743200" cy="369332"/>
          </a:xfrm>
          <a:prstGeom prst="rect">
            <a:avLst/>
          </a:prstGeom>
          <a:noFill/>
        </p:spPr>
        <p:txBody>
          <a:bodyPr wrap="square" rtlCol="0">
            <a:spAutoFit/>
          </a:bodyPr>
          <a:lstStyle/>
          <a:p>
            <a:r>
              <a:rPr lang="es-MX" sz="900" dirty="0">
                <a:hlinkClick r:id="rId8" tooltip="http://www.unica360.com/servicios/customer-intelligence/vision-unica-e-integral-del-cliente"/>
              </a:rPr>
              <a:t>Esta foto</a:t>
            </a:r>
            <a:r>
              <a:rPr lang="es-MX" sz="900" dirty="0"/>
              <a:t> de Autor desconocido está bajo licencia </a:t>
            </a:r>
            <a:r>
              <a:rPr lang="es-MX" sz="900" dirty="0">
                <a:hlinkClick r:id="rId9" tooltip="https://creativecommons.org/licenses/by-sa/3.0/"/>
              </a:rPr>
              <a:t>CC BY-SA</a:t>
            </a:r>
            <a:endParaRPr lang="es-MX" sz="900" dirty="0"/>
          </a:p>
        </p:txBody>
      </p:sp>
    </p:spTree>
    <p:extLst>
      <p:ext uri="{BB962C8B-B14F-4D97-AF65-F5344CB8AC3E}">
        <p14:creationId xmlns:p14="http://schemas.microsoft.com/office/powerpoint/2010/main" val="1514300463"/>
      </p:ext>
    </p:extLst>
  </p:cSld>
  <p:clrMapOvr>
    <a:masterClrMapping/>
  </p:clrMapOvr>
</p:sld>
</file>

<file path=ppt/theme/theme1.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1240</TotalTime>
  <Words>1710</Words>
  <Application>Microsoft Office PowerPoint</Application>
  <PresentationFormat>Panorámica</PresentationFormat>
  <Paragraphs>67</Paragraphs>
  <Slides>17</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17</vt:i4>
      </vt:variant>
    </vt:vector>
  </HeadingPairs>
  <TitlesOfParts>
    <vt:vector size="20" baseType="lpstr">
      <vt:lpstr>Arial</vt:lpstr>
      <vt:lpstr>Gill Sans MT</vt:lpstr>
      <vt:lpstr>Galería</vt:lpstr>
      <vt:lpstr>BIG INNOVA MARKET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Tao Izzo Elvira</dc:creator>
  <cp:lastModifiedBy>Tao Izzo Elvira</cp:lastModifiedBy>
  <cp:revision>42</cp:revision>
  <dcterms:created xsi:type="dcterms:W3CDTF">2021-03-02T23:48:31Z</dcterms:created>
  <dcterms:modified xsi:type="dcterms:W3CDTF">2023-03-03T20:27:05Z</dcterms:modified>
</cp:coreProperties>
</file>